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58"/>
  </p:notesMasterIdLst>
  <p:sldIdLst>
    <p:sldId id="256" r:id="rId2"/>
    <p:sldId id="306" r:id="rId3"/>
    <p:sldId id="259" r:id="rId4"/>
    <p:sldId id="260" r:id="rId5"/>
    <p:sldId id="261" r:id="rId6"/>
    <p:sldId id="262" r:id="rId7"/>
    <p:sldId id="263" r:id="rId8"/>
    <p:sldId id="264" r:id="rId9"/>
    <p:sldId id="265" r:id="rId10"/>
    <p:sldId id="266" r:id="rId11"/>
    <p:sldId id="267" r:id="rId12"/>
    <p:sldId id="268" r:id="rId13"/>
    <p:sldId id="269" r:id="rId14"/>
    <p:sldId id="271" r:id="rId15"/>
    <p:sldId id="307" r:id="rId16"/>
    <p:sldId id="270" r:id="rId17"/>
    <p:sldId id="272" r:id="rId18"/>
    <p:sldId id="273" r:id="rId19"/>
    <p:sldId id="308" r:id="rId20"/>
    <p:sldId id="274" r:id="rId21"/>
    <p:sldId id="275" r:id="rId22"/>
    <p:sldId id="309" r:id="rId23"/>
    <p:sldId id="310" r:id="rId24"/>
    <p:sldId id="311" r:id="rId25"/>
    <p:sldId id="276" r:id="rId26"/>
    <p:sldId id="277" r:id="rId27"/>
    <p:sldId id="278" r:id="rId28"/>
    <p:sldId id="279" r:id="rId29"/>
    <p:sldId id="280" r:id="rId30"/>
    <p:sldId id="281" r:id="rId31"/>
    <p:sldId id="282" r:id="rId32"/>
    <p:sldId id="283" r:id="rId33"/>
    <p:sldId id="284" r:id="rId34"/>
    <p:sldId id="285" r:id="rId35"/>
    <p:sldId id="287" r:id="rId36"/>
    <p:sldId id="289" r:id="rId37"/>
    <p:sldId id="288"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12" r:id="rId55"/>
    <p:sldId id="313" r:id="rId56"/>
    <p:sldId id="25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B3BFF"/>
    <a:srgbClr val="0D8686"/>
    <a:srgbClr val="008080"/>
    <a:srgbClr val="FF6803"/>
    <a:srgbClr val="F7A209"/>
    <a:srgbClr val="FFFFFF"/>
    <a:srgbClr val="FF43A1"/>
    <a:srgbClr val="FF9DCE"/>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63" autoAdjust="0"/>
    <p:restoredTop sz="84041" autoAdjust="0"/>
  </p:normalViewPr>
  <p:slideViewPr>
    <p:cSldViewPr snapToGrid="0">
      <p:cViewPr varScale="1">
        <p:scale>
          <a:sx n="56" d="100"/>
          <a:sy n="56" d="100"/>
        </p:scale>
        <p:origin x="108" y="9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E2689-82C9-4491-8D53-64B69FF03B67}" type="datetimeFigureOut">
              <a:rPr lang="en-US" smtClean="0"/>
              <a:pPr/>
              <a:t>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A714FF-B8DD-4C86-8A6C-413D8D8DE891}" type="slidenum">
              <a:rPr lang="en-US" smtClean="0"/>
              <a:pPr/>
              <a:t>‹#›</a:t>
            </a:fld>
            <a:endParaRPr lang="en-US"/>
          </a:p>
        </p:txBody>
      </p:sp>
    </p:spTree>
    <p:extLst>
      <p:ext uri="{BB962C8B-B14F-4D97-AF65-F5344CB8AC3E}">
        <p14:creationId xmlns:p14="http://schemas.microsoft.com/office/powerpoint/2010/main" val="355406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arxiv.org/pdf/1406.1078v3.pdf"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1</a:t>
            </a:r>
          </a:p>
          <a:p>
            <a:endParaRPr lang="en-US" dirty="0"/>
          </a:p>
          <a:p>
            <a:r>
              <a:rPr lang="en-US" dirty="0"/>
              <a:t>Teammates</a:t>
            </a:r>
          </a:p>
        </p:txBody>
      </p:sp>
      <p:sp>
        <p:nvSpPr>
          <p:cNvPr id="4" name="Slide Number Placeholder 3"/>
          <p:cNvSpPr>
            <a:spLocks noGrp="1"/>
          </p:cNvSpPr>
          <p:nvPr>
            <p:ph type="sldNum" sz="quarter" idx="10"/>
          </p:nvPr>
        </p:nvSpPr>
        <p:spPr/>
        <p:txBody>
          <a:bodyPr/>
          <a:lstStyle/>
          <a:p>
            <a:fld id="{1CA714FF-B8DD-4C86-8A6C-413D8D8DE891}" type="slidenum">
              <a:rPr lang="en-US" smtClean="0"/>
              <a:pPr/>
              <a:t>1</a:t>
            </a:fld>
            <a:endParaRPr lang="en-US"/>
          </a:p>
        </p:txBody>
      </p:sp>
    </p:spTree>
    <p:extLst>
      <p:ext uri="{BB962C8B-B14F-4D97-AF65-F5344CB8AC3E}">
        <p14:creationId xmlns:p14="http://schemas.microsoft.com/office/powerpoint/2010/main" val="30043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回到数学角度来看这一过程。当我们将过滤器置于输入内容的左上角时，它将计算过滤器和这一区域像素值之间的点积。拿一张需要分类的照片为例，将过滤器放在它的左上角。</a:t>
            </a:r>
            <a:endParaRPr lang="en-US" altLang="zh-CN" dirty="0"/>
          </a:p>
          <a:p>
            <a:r>
              <a:rPr lang="zh-CN" altLang="en-US" dirty="0"/>
              <a:t>这个值小了很多！这是因为图像的这一部分和曲线检测器过滤器不存在对应。记住，这个卷积层的输出是一个激活映射（</a:t>
            </a:r>
            <a:r>
              <a:rPr lang="en-US" altLang="zh-CN" dirty="0"/>
              <a:t>activation map</a:t>
            </a:r>
            <a:r>
              <a:rPr lang="zh-CN" altLang="en-US" dirty="0"/>
              <a:t>）。因此，在这个带有一个过滤器卷积的例子里（当筛选值为曲线检测器），激活映射将会显示出图像里最像曲线的区域。在该例子中，</a:t>
            </a:r>
            <a:r>
              <a:rPr lang="en-US" altLang="zh-CN" dirty="0"/>
              <a:t>28 x 28 x 1 </a:t>
            </a:r>
            <a:r>
              <a:rPr lang="zh-CN" altLang="en-US" dirty="0"/>
              <a:t>的激活映射的左上角的值为 </a:t>
            </a:r>
            <a:r>
              <a:rPr lang="en-US" altLang="zh-CN" dirty="0"/>
              <a:t>6600</a:t>
            </a:r>
            <a:r>
              <a:rPr lang="zh-CN" altLang="en-US" dirty="0"/>
              <a:t>。高数值意味着很有可能是输入内容中的曲线激活了过滤器。激活地图右上角的值将会是 </a:t>
            </a:r>
            <a:r>
              <a:rPr lang="en-US" altLang="zh-CN" dirty="0"/>
              <a:t>0</a:t>
            </a:r>
            <a:r>
              <a:rPr lang="zh-CN" altLang="en-US" dirty="0"/>
              <a:t>，因为输入内容中没有任何东西能激活过滤器（更简单地说，原始图片中的这一区域没有任何曲线）。这仅仅是一组检测右弯曲线的过滤器。还有其它检测左弯曲线或直线边缘的过滤器。过滤器越多，激活映射的深度越大，我们对输入内容的了解也就越多。</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21</a:t>
            </a:fld>
            <a:endParaRPr lang="en-US"/>
          </a:p>
        </p:txBody>
      </p:sp>
    </p:spTree>
    <p:extLst>
      <p:ext uri="{BB962C8B-B14F-4D97-AF65-F5344CB8AC3E}">
        <p14:creationId xmlns:p14="http://schemas.microsoft.com/office/powerpoint/2010/main" val="62763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好了，现在来看一下我们的卷积神经网络。还记得过滤器、感受野和卷积吗？很好。现在，要改变每一层的行为，有两个主要参数是我们可以调整的。选择了过滤器的尺寸以后，我们还需要选择步幅（</a:t>
            </a:r>
            <a:r>
              <a:rPr lang="en-US" altLang="zh-CN" dirty="0"/>
              <a:t>stride</a:t>
            </a:r>
            <a:r>
              <a:rPr lang="zh-CN" altLang="en-US" dirty="0"/>
              <a:t>）和填充（</a:t>
            </a:r>
            <a:r>
              <a:rPr lang="en-US" altLang="zh-CN" dirty="0"/>
              <a:t>padding</a:t>
            </a:r>
            <a:r>
              <a:rPr lang="zh-CN" altLang="en-US" dirty="0"/>
              <a:t>）。步幅控制着过滤器围绕输入内容进行卷积计算的方式。在第一部分我们举的例子中，过滤器通过每次移动一个单元的方式对输入内容进行卷积。过滤器移动的距离就是步幅。在那个例子中，步幅被默认设置为</a:t>
            </a:r>
            <a:r>
              <a:rPr lang="en-US" altLang="zh-CN" dirty="0"/>
              <a:t>1</a:t>
            </a:r>
            <a:r>
              <a:rPr lang="zh-CN" altLang="en-US" dirty="0"/>
              <a:t>。步幅的设置通常要确保输出内容是一个整数而非分数。让我们看一个例子。想象一个 </a:t>
            </a:r>
            <a:r>
              <a:rPr lang="en-US" altLang="zh-CN" dirty="0"/>
              <a:t>7 x 7 </a:t>
            </a:r>
            <a:r>
              <a:rPr lang="zh-CN" altLang="en-US" dirty="0"/>
              <a:t>的输入图像，一个 </a:t>
            </a:r>
            <a:r>
              <a:rPr lang="en-US" altLang="zh-CN" dirty="0"/>
              <a:t>3 x 3 </a:t>
            </a:r>
            <a:r>
              <a:rPr lang="zh-CN" altLang="en-US" dirty="0"/>
              <a:t>过滤器（简单起见不考虑第三个维度），步幅为 </a:t>
            </a:r>
            <a:r>
              <a:rPr lang="en-US" altLang="zh-CN" dirty="0"/>
              <a:t>1</a:t>
            </a:r>
            <a:r>
              <a:rPr lang="zh-CN" altLang="en-US" dirty="0"/>
              <a:t>。这是一种惯常的情况。</a:t>
            </a:r>
            <a:endParaRPr lang="en-US" altLang="zh-CN" dirty="0"/>
          </a:p>
          <a:p>
            <a:r>
              <a:rPr lang="zh-CN" altLang="en-US" dirty="0"/>
              <a:t>所以，正如你能想到的，感受野移动了两个单元，输出内容同样也会减小。注意，如果试图把我们的步幅设置成 </a:t>
            </a:r>
            <a:r>
              <a:rPr lang="en-US" altLang="zh-CN" dirty="0"/>
              <a:t>3</a:t>
            </a:r>
            <a:r>
              <a:rPr lang="zh-CN" altLang="en-US" dirty="0"/>
              <a:t>，那我们就会难以调节间距并确保感受野与输入图像匹配。正常情况下，程序员如果想让接受域重叠得更少并且想要更小的空间维度（</a:t>
            </a:r>
            <a:r>
              <a:rPr lang="en-US" altLang="zh-CN" dirty="0"/>
              <a:t>spatial dimensions</a:t>
            </a:r>
            <a:r>
              <a:rPr lang="zh-CN" altLang="en-US" dirty="0"/>
              <a:t>）时，他们会增加步幅。</a:t>
            </a:r>
          </a:p>
        </p:txBody>
      </p:sp>
      <p:sp>
        <p:nvSpPr>
          <p:cNvPr id="4" name="灯片编号占位符 3"/>
          <p:cNvSpPr>
            <a:spLocks noGrp="1"/>
          </p:cNvSpPr>
          <p:nvPr>
            <p:ph type="sldNum" sz="quarter" idx="10"/>
          </p:nvPr>
        </p:nvSpPr>
        <p:spPr/>
        <p:txBody>
          <a:bodyPr/>
          <a:lstStyle/>
          <a:p>
            <a:fld id="{1CA714FF-B8DD-4C86-8A6C-413D8D8DE891}" type="slidenum">
              <a:rPr lang="en-US" smtClean="0"/>
              <a:pPr/>
              <a:t>22</a:t>
            </a:fld>
            <a:endParaRPr lang="en-US"/>
          </a:p>
        </p:txBody>
      </p:sp>
    </p:spTree>
    <p:extLst>
      <p:ext uri="{BB962C8B-B14F-4D97-AF65-F5344CB8AC3E}">
        <p14:creationId xmlns:p14="http://schemas.microsoft.com/office/powerpoint/2010/main" val="4083759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现在让我们看一下填充（</a:t>
            </a:r>
            <a:r>
              <a:rPr lang="en-US" altLang="zh-CN" dirty="0"/>
              <a:t>padding</a:t>
            </a:r>
            <a:r>
              <a:rPr lang="zh-CN" altLang="en-US" dirty="0"/>
              <a:t>）。在此之前，想象一个场景：当你把 </a:t>
            </a:r>
            <a:r>
              <a:rPr lang="en-US" altLang="zh-CN" dirty="0"/>
              <a:t>5 x 5 x 3 </a:t>
            </a:r>
            <a:r>
              <a:rPr lang="zh-CN" altLang="en-US" dirty="0"/>
              <a:t>的过滤器用在 </a:t>
            </a:r>
            <a:r>
              <a:rPr lang="en-US" altLang="zh-CN" dirty="0"/>
              <a:t>32 x 32 x 3 </a:t>
            </a:r>
            <a:r>
              <a:rPr lang="zh-CN" altLang="en-US" dirty="0"/>
              <a:t>的输入上时，会发生什么？输出的大小会是 </a:t>
            </a:r>
            <a:r>
              <a:rPr lang="en-US" altLang="zh-CN" dirty="0"/>
              <a:t>28 x 28 x 3</a:t>
            </a:r>
            <a:r>
              <a:rPr lang="zh-CN" altLang="en-US" dirty="0"/>
              <a:t>。注意，这里空间维度减小了。如果我们继续用卷积层，尺寸减小的速度就会超过我们的期望。在网络的早期层中，我们想要尽可能多地保留原始输入内容的信息，这样我们就能提取出那些低层的特征。比如说我们想要应用同样的卷积层，但又想让输出量维持为 </a:t>
            </a:r>
            <a:r>
              <a:rPr lang="en-US" altLang="zh-CN" dirty="0"/>
              <a:t>32 x 32 x 3 </a:t>
            </a:r>
            <a:r>
              <a:rPr lang="zh-CN" altLang="en-US" dirty="0"/>
              <a:t>。为做到这点，我们可以对这个层应用大小为 </a:t>
            </a:r>
            <a:r>
              <a:rPr lang="en-US" altLang="zh-CN" dirty="0"/>
              <a:t>2 </a:t>
            </a:r>
            <a:r>
              <a:rPr lang="zh-CN" altLang="en-US" dirty="0"/>
              <a:t>的零填充（</a:t>
            </a:r>
            <a:r>
              <a:rPr lang="en-US" altLang="zh-CN" dirty="0"/>
              <a:t>zero padding</a:t>
            </a:r>
            <a:r>
              <a:rPr lang="zh-CN" altLang="en-US" dirty="0"/>
              <a:t>）。零填充在输入内容的边界周围补充零。如果我们用两个零填充，就会得到一个 </a:t>
            </a:r>
            <a:r>
              <a:rPr lang="en-US" altLang="zh-CN" dirty="0"/>
              <a:t>36 x 36 x 3 </a:t>
            </a:r>
            <a:r>
              <a:rPr lang="zh-CN" altLang="en-US" dirty="0"/>
              <a:t>的输入卷。</a:t>
            </a:r>
          </a:p>
        </p:txBody>
      </p:sp>
      <p:sp>
        <p:nvSpPr>
          <p:cNvPr id="4" name="灯片编号占位符 3"/>
          <p:cNvSpPr>
            <a:spLocks noGrp="1"/>
          </p:cNvSpPr>
          <p:nvPr>
            <p:ph type="sldNum" sz="quarter" idx="10"/>
          </p:nvPr>
        </p:nvSpPr>
        <p:spPr/>
        <p:txBody>
          <a:bodyPr/>
          <a:lstStyle/>
          <a:p>
            <a:fld id="{1CA714FF-B8DD-4C86-8A6C-413D8D8DE891}" type="slidenum">
              <a:rPr lang="en-US" smtClean="0"/>
              <a:pPr/>
              <a:t>23</a:t>
            </a:fld>
            <a:endParaRPr lang="en-US"/>
          </a:p>
        </p:txBody>
      </p:sp>
    </p:spTree>
    <p:extLst>
      <p:ext uri="{BB962C8B-B14F-4D97-AF65-F5344CB8AC3E}">
        <p14:creationId xmlns:p14="http://schemas.microsoft.com/office/powerpoint/2010/main" val="2585682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25</a:t>
            </a:fld>
            <a:endParaRPr lang="en-US"/>
          </a:p>
        </p:txBody>
      </p:sp>
    </p:spTree>
    <p:extLst>
      <p:ext uri="{BB962C8B-B14F-4D97-AF65-F5344CB8AC3E}">
        <p14:creationId xmlns:p14="http://schemas.microsoft.com/office/powerpoint/2010/main" val="249502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深度学习的特点在于</a:t>
            </a:r>
            <a:r>
              <a:rPr lang="en-US" altLang="zh-CN" sz="1200" b="0" i="0" kern="1200" dirty="0">
                <a:solidFill>
                  <a:schemeClr val="tx1"/>
                </a:solidFill>
                <a:effectLst/>
                <a:latin typeface="+mn-lt"/>
                <a:ea typeface="+mn-ea"/>
                <a:cs typeface="+mn-cs"/>
              </a:rPr>
              <a:t>Deep</a:t>
            </a:r>
            <a:r>
              <a:rPr lang="zh-CN" altLang="en-US" sz="1200" b="0" i="0" kern="1200" dirty="0">
                <a:solidFill>
                  <a:schemeClr val="tx1"/>
                </a:solidFill>
                <a:effectLst/>
                <a:latin typeface="+mn-lt"/>
                <a:ea typeface="+mn-ea"/>
                <a:cs typeface="+mn-cs"/>
              </a:rPr>
              <a:t>，在反向传</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的导数为常数，因此解决了该问题。</a:t>
            </a:r>
          </a:p>
          <a:p>
            <a:r>
              <a:rPr lang="zh-CN" altLang="en-US" sz="1200" b="0" i="0" kern="1200" dirty="0">
                <a:solidFill>
                  <a:schemeClr val="tx1"/>
                </a:solidFill>
                <a:effectLst/>
                <a:latin typeface="+mn-lt"/>
                <a:ea typeface="+mn-ea"/>
                <a:cs typeface="+mn-cs"/>
              </a:rPr>
              <a:t>播算法中，</a:t>
            </a:r>
            <a:r>
              <a:rPr lang="en-US" altLang="zh-CN"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求导数会越求越小，最后会发生梯度消失问题（ </a:t>
            </a:r>
            <a:r>
              <a:rPr lang="en-US" altLang="zh-CN" sz="1200" b="0" i="0" kern="1200" dirty="0">
                <a:solidFill>
                  <a:schemeClr val="tx1"/>
                </a:solidFill>
                <a:effectLst/>
                <a:latin typeface="+mn-lt"/>
                <a:ea typeface="+mn-ea"/>
                <a:cs typeface="+mn-cs"/>
              </a:rPr>
              <a:t>Vanishing Gradient Problem</a:t>
            </a:r>
            <a:r>
              <a:rPr lang="zh-CN" altLang="en-US"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26</a:t>
            </a:fld>
            <a:endParaRPr lang="en-US"/>
          </a:p>
        </p:txBody>
      </p:sp>
    </p:spTree>
    <p:extLst>
      <p:ext uri="{BB962C8B-B14F-4D97-AF65-F5344CB8AC3E}">
        <p14:creationId xmlns:p14="http://schemas.microsoft.com/office/powerpoint/2010/main" val="2478357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在几个 </a:t>
            </a:r>
            <a:r>
              <a:rPr lang="en-US" altLang="zh-CN" dirty="0" err="1"/>
              <a:t>ReLU</a:t>
            </a:r>
            <a:r>
              <a:rPr lang="en-US" altLang="zh-CN" dirty="0"/>
              <a:t> </a:t>
            </a:r>
            <a:r>
              <a:rPr lang="zh-CN" altLang="en-US" dirty="0"/>
              <a:t>层之后，程序员也许会选择用一个池化层（</a:t>
            </a:r>
            <a:r>
              <a:rPr lang="en-US" altLang="zh-CN" dirty="0"/>
              <a:t>pooling layer</a:t>
            </a:r>
            <a:r>
              <a:rPr lang="zh-CN" altLang="en-US" dirty="0"/>
              <a:t>）。它同时也被叫做下采样（</a:t>
            </a:r>
            <a:r>
              <a:rPr lang="en-US" altLang="zh-CN" dirty="0" err="1"/>
              <a:t>downsampling</a:t>
            </a:r>
            <a:r>
              <a:rPr lang="zh-CN" altLang="en-US" dirty="0"/>
              <a:t>）层。在这个类别中，也有几种可供选择的层，最受欢迎的就是最大池化（ </a:t>
            </a:r>
            <a:r>
              <a:rPr lang="en-US" altLang="zh-CN" dirty="0"/>
              <a:t>max-pooling</a:t>
            </a:r>
            <a:r>
              <a:rPr lang="zh-CN" altLang="en-US" dirty="0"/>
              <a:t>）。它基本上采用了一个过滤器（通常是 </a:t>
            </a:r>
            <a:r>
              <a:rPr lang="en-US" altLang="zh-CN" dirty="0"/>
              <a:t>2x2 </a:t>
            </a:r>
            <a:r>
              <a:rPr lang="zh-CN" altLang="en-US" dirty="0"/>
              <a:t>的）和一个同样长度的步幅。然后把它应用到输入内容上，输出过滤器卷积计算的每个子区域中的最大数字。</a:t>
            </a:r>
            <a:endParaRPr lang="en-US" altLang="zh-CN" dirty="0"/>
          </a:p>
          <a:p>
            <a:endParaRPr lang="en-US" altLang="zh-CN" dirty="0"/>
          </a:p>
          <a:p>
            <a:r>
              <a:rPr lang="zh-CN" altLang="en-US" dirty="0"/>
              <a:t>池化层还有其他选择，比如平均池化（</a:t>
            </a:r>
            <a:r>
              <a:rPr lang="en-US" altLang="zh-CN" dirty="0"/>
              <a:t>average pooling</a:t>
            </a:r>
            <a:r>
              <a:rPr lang="zh-CN" altLang="en-US" dirty="0"/>
              <a:t>）和 </a:t>
            </a:r>
            <a:r>
              <a:rPr lang="en-US" altLang="zh-CN" dirty="0"/>
              <a:t>L2-norm </a:t>
            </a:r>
            <a:r>
              <a:rPr lang="zh-CN" altLang="en-US" dirty="0"/>
              <a:t>池化 。这一层背后的直观推理是：一旦我们知道了原始输入（这里会有一个高激活值）中一个特定的特征，它与其它特征的相对位置就比它的绝对位置更重要。可想而知，这一层大幅减小了输入卷的空间维度（长度和宽度改变了，但深度没变）。这到达了两个主要目的。第一个是权重参数的数目减少到了</a:t>
            </a:r>
            <a:r>
              <a:rPr lang="en-US" altLang="zh-CN" dirty="0"/>
              <a:t>75%</a:t>
            </a:r>
            <a:r>
              <a:rPr lang="zh-CN" altLang="en-US" dirty="0"/>
              <a:t>，因此降低了计算成本。第二是它可以控制过拟合（</a:t>
            </a:r>
            <a:r>
              <a:rPr lang="en-US" altLang="zh-CN" dirty="0"/>
              <a:t>overfitting</a:t>
            </a:r>
            <a:r>
              <a:rPr lang="zh-CN" altLang="en-US" dirty="0"/>
              <a:t>）。这个术语是指一个模型与训练样本太过匹配了，以至于用于验证和检测组时无法产生出好的结果。出现过拟合的表现是一个模型在训练集能达到 </a:t>
            </a:r>
            <a:r>
              <a:rPr lang="en-US" altLang="zh-CN" dirty="0"/>
              <a:t>100% </a:t>
            </a:r>
            <a:r>
              <a:rPr lang="zh-CN" altLang="en-US" dirty="0"/>
              <a:t>或 </a:t>
            </a:r>
            <a:r>
              <a:rPr lang="en-US" altLang="zh-CN" dirty="0"/>
              <a:t>99% </a:t>
            </a:r>
            <a:r>
              <a:rPr lang="zh-CN" altLang="en-US" dirty="0"/>
              <a:t>的准确度，而在测试数据上却只有</a:t>
            </a:r>
            <a:r>
              <a:rPr lang="en-US" altLang="zh-CN" dirty="0"/>
              <a:t>50%</a:t>
            </a:r>
            <a:r>
              <a:rPr lang="zh-CN" altLang="en-US" dirty="0"/>
              <a:t>。</a:t>
            </a:r>
          </a:p>
          <a:p>
            <a:br>
              <a:rPr lang="zh-CN" altLang="en-US" dirty="0"/>
            </a:b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27</a:t>
            </a:fld>
            <a:endParaRPr lang="en-US"/>
          </a:p>
        </p:txBody>
      </p:sp>
    </p:spTree>
    <p:extLst>
      <p:ext uri="{BB962C8B-B14F-4D97-AF65-F5344CB8AC3E}">
        <p14:creationId xmlns:p14="http://schemas.microsoft.com/office/powerpoint/2010/main" val="1299728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我们</a:t>
            </a:r>
            <a:r>
              <a:rPr lang="zh-CN" altLang="en-US" dirty="0"/>
              <a:t>稍后再来讨论关键的最后一层，先回顾一下学到了哪些。我们讨论了过滤器是如何在第一个卷积层检测特征的。它们检测边缘和曲线一类的低级特征。正如想象的那样，为了预测出图片内容的分类，网络需要识别更高级的特征，例如手、爪子与耳朵的区别。第一个卷积层的输出将会是一个 </a:t>
            </a:r>
            <a:r>
              <a:rPr lang="en-US" altLang="zh-CN" dirty="0"/>
              <a:t>28 x 28 x 3 </a:t>
            </a:r>
            <a:r>
              <a:rPr lang="zh-CN" altLang="en-US" dirty="0"/>
              <a:t>的数组（假设我们采用三个 </a:t>
            </a:r>
            <a:r>
              <a:rPr lang="en-US" altLang="zh-CN" dirty="0"/>
              <a:t>5 x 5 x 3 </a:t>
            </a:r>
            <a:r>
              <a:rPr lang="zh-CN" altLang="en-US" dirty="0"/>
              <a:t>的过滤器）。当我们进入另一卷积层时，第一个卷积层的输出便是第二个卷积层的输入。解释这一点有些困难。第一层的输入是原始图像，而第二卷积层的输入正是第一层输出的激活映射。也就是说，这一层的输入大体描绘了低级特征在原始图片中的位置。在此基础上再采用一组过滤器（让它通过第 </a:t>
            </a:r>
            <a:r>
              <a:rPr lang="en-US" altLang="zh-CN" dirty="0"/>
              <a:t>2 </a:t>
            </a:r>
            <a:r>
              <a:rPr lang="zh-CN" altLang="en-US" dirty="0"/>
              <a:t>个卷积层），输出将是表示了更高级的特征的激活映射。这类特征可以是半圆（曲线和直线的组合）或四边形（几条直线的组合）。随着进入网络越深和经过更多卷积层后，你将得到更为复杂特征的激活映射。在网络的最后，可能会有一些过滤器会在看到手写笔迹或粉红物体等时激活。如果你想知道更多关于可视化卷积网络中过滤器的内容，可以查看 </a:t>
            </a:r>
            <a:r>
              <a:rPr lang="en-US" altLang="zh-CN" dirty="0"/>
              <a:t>Matt </a:t>
            </a:r>
            <a:r>
              <a:rPr lang="en-US" altLang="zh-CN" dirty="0" err="1"/>
              <a:t>Zeiler</a:t>
            </a:r>
            <a:r>
              <a:rPr lang="en-US" altLang="zh-CN" dirty="0"/>
              <a:t> </a:t>
            </a:r>
            <a:r>
              <a:rPr lang="zh-CN" altLang="en-US" dirty="0"/>
              <a:t>和 </a:t>
            </a:r>
            <a:r>
              <a:rPr lang="en-US" altLang="zh-CN" dirty="0"/>
              <a:t>Rob Fergus </a:t>
            </a:r>
            <a:r>
              <a:rPr lang="zh-CN" altLang="en-US" dirty="0"/>
              <a:t>的一篇讨论该问题的颇为杰出的研究论文。在 </a:t>
            </a:r>
            <a:r>
              <a:rPr lang="en-US" altLang="zh-CN" dirty="0"/>
              <a:t>YouTube </a:t>
            </a:r>
            <a:r>
              <a:rPr lang="zh-CN" altLang="en-US" dirty="0"/>
              <a:t>上，</a:t>
            </a:r>
            <a:r>
              <a:rPr lang="en-US" altLang="zh-CN" dirty="0"/>
              <a:t>Jason </a:t>
            </a:r>
            <a:r>
              <a:rPr lang="en-US" altLang="zh-CN" dirty="0" err="1"/>
              <a:t>Yosinski</a:t>
            </a:r>
            <a:r>
              <a:rPr lang="en-US" altLang="zh-CN" dirty="0"/>
              <a:t> </a:t>
            </a:r>
            <a:r>
              <a:rPr lang="zh-CN" altLang="en-US" dirty="0"/>
              <a:t>有一段视频十分视觉化地呈现了这一过程（如下）。有趣的是，越深入网络，过滤器的感受野越大，意味着它们能够处理更大范围的原始输入内容（或者说它们可以对更大区域的像素空间产生反应）。</a:t>
            </a:r>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29</a:t>
            </a:fld>
            <a:endParaRPr lang="en-US"/>
          </a:p>
        </p:txBody>
      </p:sp>
    </p:spTree>
    <p:extLst>
      <p:ext uri="{BB962C8B-B14F-4D97-AF65-F5344CB8AC3E}">
        <p14:creationId xmlns:p14="http://schemas.microsoft.com/office/powerpoint/2010/main" val="288137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检测高级特征之后，网络最后的完全连接层就更是锦上添花了。简单地说，这一层处理输入内容（该输入可能是卷积层、</a:t>
            </a:r>
            <a:r>
              <a:rPr lang="en-US" altLang="zh-CN" dirty="0" err="1"/>
              <a:t>ReLU</a:t>
            </a:r>
            <a:r>
              <a:rPr lang="en-US" altLang="zh-CN" dirty="0"/>
              <a:t> </a:t>
            </a:r>
            <a:r>
              <a:rPr lang="zh-CN" altLang="en-US" dirty="0"/>
              <a:t>层或是池化层的输出）后会输出一个 </a:t>
            </a:r>
            <a:r>
              <a:rPr lang="en-US" altLang="zh-CN" dirty="0"/>
              <a:t>N </a:t>
            </a:r>
            <a:r>
              <a:rPr lang="zh-CN" altLang="en-US" dirty="0"/>
              <a:t>维向量，</a:t>
            </a:r>
            <a:r>
              <a:rPr lang="en-US" altLang="zh-CN" dirty="0"/>
              <a:t>N </a:t>
            </a:r>
            <a:r>
              <a:rPr lang="zh-CN" altLang="en-US" dirty="0"/>
              <a:t>是该程序必须选择的分类数量。例如，如果你想得到一个数字分类程序，如果有 </a:t>
            </a:r>
            <a:r>
              <a:rPr lang="en-US" altLang="zh-CN" dirty="0"/>
              <a:t>10 </a:t>
            </a:r>
            <a:r>
              <a:rPr lang="zh-CN" altLang="en-US" dirty="0"/>
              <a:t>个数字，</a:t>
            </a:r>
            <a:r>
              <a:rPr lang="en-US" altLang="zh-CN" dirty="0"/>
              <a:t>N </a:t>
            </a:r>
            <a:r>
              <a:rPr lang="zh-CN" altLang="en-US" dirty="0"/>
              <a:t>就等于 </a:t>
            </a:r>
            <a:r>
              <a:rPr lang="en-US" altLang="zh-CN" dirty="0"/>
              <a:t>10</a:t>
            </a:r>
            <a:r>
              <a:rPr lang="zh-CN" altLang="en-US" dirty="0"/>
              <a:t>。这个 </a:t>
            </a:r>
            <a:r>
              <a:rPr lang="en-US" altLang="zh-CN" dirty="0"/>
              <a:t>N </a:t>
            </a:r>
            <a:r>
              <a:rPr lang="zh-CN" altLang="en-US" dirty="0"/>
              <a:t>维向量中的每一数字都代表某一特定类别的概率。例如，如果某一数字分类程序的结果矢量是 </a:t>
            </a:r>
            <a:r>
              <a:rPr lang="en-US" altLang="zh-CN" dirty="0"/>
              <a:t>[0 .1 .1 .75 0 0 0 0 0 .05]</a:t>
            </a:r>
            <a:r>
              <a:rPr lang="zh-CN" altLang="en-US" dirty="0"/>
              <a:t>，则代表该图片有 </a:t>
            </a:r>
            <a:r>
              <a:rPr lang="en-US" altLang="zh-CN" dirty="0"/>
              <a:t>10% </a:t>
            </a:r>
            <a:r>
              <a:rPr lang="zh-CN" altLang="en-US" dirty="0"/>
              <a:t>的概率是 </a:t>
            </a:r>
            <a:r>
              <a:rPr lang="en-US" altLang="zh-CN" dirty="0"/>
              <a:t>1</a:t>
            </a:r>
            <a:r>
              <a:rPr lang="zh-CN" altLang="en-US" dirty="0"/>
              <a:t>、</a:t>
            </a:r>
            <a:r>
              <a:rPr lang="en-US" altLang="zh-CN" dirty="0"/>
              <a:t>10% </a:t>
            </a:r>
            <a:r>
              <a:rPr lang="zh-CN" altLang="en-US" dirty="0"/>
              <a:t>的概率是 </a:t>
            </a:r>
            <a:r>
              <a:rPr lang="en-US" altLang="zh-CN" dirty="0"/>
              <a:t>2</a:t>
            </a:r>
            <a:r>
              <a:rPr lang="zh-CN" altLang="en-US" dirty="0"/>
              <a:t>、</a:t>
            </a:r>
            <a:r>
              <a:rPr lang="en-US" altLang="zh-CN" dirty="0"/>
              <a:t>75% </a:t>
            </a:r>
            <a:r>
              <a:rPr lang="zh-CN" altLang="en-US" dirty="0"/>
              <a:t>的概率是 </a:t>
            </a:r>
            <a:r>
              <a:rPr lang="en-US" altLang="zh-CN" dirty="0"/>
              <a:t>3</a:t>
            </a:r>
            <a:r>
              <a:rPr lang="zh-CN" altLang="en-US" dirty="0"/>
              <a:t>、还有 </a:t>
            </a:r>
            <a:r>
              <a:rPr lang="en-US" altLang="zh-CN" dirty="0"/>
              <a:t>5% </a:t>
            </a:r>
            <a:r>
              <a:rPr lang="zh-CN" altLang="en-US" dirty="0"/>
              <a:t>的概率是 </a:t>
            </a:r>
            <a:r>
              <a:rPr lang="en-US" altLang="zh-CN" dirty="0"/>
              <a:t>9</a:t>
            </a:r>
            <a:r>
              <a:rPr lang="zh-CN" altLang="en-US" dirty="0"/>
              <a:t>（注：还有其他表现输出的方式，这里只展示了 </a:t>
            </a:r>
            <a:r>
              <a:rPr lang="en-US" altLang="zh-CN" dirty="0" err="1"/>
              <a:t>softmax</a:t>
            </a:r>
            <a:r>
              <a:rPr lang="en-US" altLang="zh-CN" dirty="0"/>
              <a:t> </a:t>
            </a:r>
            <a:r>
              <a:rPr lang="zh-CN" altLang="en-US" dirty="0"/>
              <a:t>的方法）。完全连接层观察上一层的输出（其表示了更高级特征的激活映射）并确定这些特征与哪一分类最为吻合。例如，如果该程序预测某一图像的内容为狗，那么激活映射中的高数值便会代表一些爪子或四条腿之类的高级特征。同样地，如果程序测定某一图片的内容为鸟，激活映射中的高数值便会代表诸如翅膀或鸟喙之类的高级特征。大体上来说，完全连接层观察高级特征和哪一分类最为吻合和拥有怎样的特定权重，因此当计算出权重与先前层之间的点积后，你将得到不同分类的正确概率。</a:t>
            </a:r>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30</a:t>
            </a:fld>
            <a:endParaRPr lang="en-US"/>
          </a:p>
        </p:txBody>
      </p:sp>
    </p:spTree>
    <p:extLst>
      <p:ext uri="{BB962C8B-B14F-4D97-AF65-F5344CB8AC3E}">
        <p14:creationId xmlns:p14="http://schemas.microsoft.com/office/powerpoint/2010/main" val="608414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如今，</a:t>
            </a:r>
            <a:r>
              <a:rPr lang="en-US" altLang="zh-CN" dirty="0"/>
              <a:t>Dropout </a:t>
            </a:r>
            <a:r>
              <a:rPr lang="zh-CN" altLang="en-US" dirty="0"/>
              <a:t>层在神经网络有了非常明确的功能。上一节，我们讨论了经过训练后的过拟合问题：训练之后，神经网络的权重与训练样本太过匹配以至于在处理新样本的时候表现平平。</a:t>
            </a:r>
            <a:r>
              <a:rPr lang="en-US" altLang="zh-CN" dirty="0"/>
              <a:t>Dropout </a:t>
            </a:r>
            <a:r>
              <a:rPr lang="zh-CN" altLang="en-US" dirty="0"/>
              <a:t>的概念在本质上非常简单。</a:t>
            </a:r>
            <a:r>
              <a:rPr lang="en-US" altLang="zh-CN" dirty="0"/>
              <a:t>Dropout </a:t>
            </a:r>
            <a:r>
              <a:rPr lang="zh-CN" altLang="en-US" dirty="0"/>
              <a:t>层将「丢弃（</a:t>
            </a:r>
            <a:r>
              <a:rPr lang="en-US" altLang="zh-CN" dirty="0"/>
              <a:t>drop out</a:t>
            </a:r>
            <a:r>
              <a:rPr lang="zh-CN" altLang="en-US" dirty="0"/>
              <a:t>）」该层中一个随机的激活参数集，即在前向通过（</a:t>
            </a:r>
            <a:r>
              <a:rPr lang="en-US" altLang="zh-CN" dirty="0"/>
              <a:t>forward pass</a:t>
            </a:r>
            <a:r>
              <a:rPr lang="zh-CN" altLang="en-US" dirty="0"/>
              <a:t>）中将这些激活参数集设置为 </a:t>
            </a:r>
            <a:r>
              <a:rPr lang="en-US" altLang="zh-CN" dirty="0"/>
              <a:t>0</a:t>
            </a:r>
            <a:r>
              <a:rPr lang="zh-CN" altLang="en-US" dirty="0"/>
              <a:t>。简单如斯。既然如此，这些简单而且似乎不必要且有些反常的过程的好处是什么？在某种程度上，这种机制强制网络变得更加冗余。这里的意思是：该网络将能够为特定的样本提供合适的分类或输出，即使一些激活参数被丢弃。此机制将保证神经网络不会对训练样本「过于匹配」，这将帮助缓解过拟合问题。另外，</a:t>
            </a:r>
            <a:r>
              <a:rPr lang="en-US" altLang="zh-CN" dirty="0"/>
              <a:t>Dropout </a:t>
            </a:r>
            <a:r>
              <a:rPr lang="zh-CN" altLang="en-US" dirty="0"/>
              <a:t>层只能在训练中使用，而不能用于测试过程，这是很重要的一点。</a:t>
            </a:r>
          </a:p>
        </p:txBody>
      </p:sp>
      <p:sp>
        <p:nvSpPr>
          <p:cNvPr id="4" name="灯片编号占位符 3"/>
          <p:cNvSpPr>
            <a:spLocks noGrp="1"/>
          </p:cNvSpPr>
          <p:nvPr>
            <p:ph type="sldNum" sz="quarter" idx="10"/>
          </p:nvPr>
        </p:nvSpPr>
        <p:spPr/>
        <p:txBody>
          <a:bodyPr/>
          <a:lstStyle/>
          <a:p>
            <a:fld id="{1CA714FF-B8DD-4C86-8A6C-413D8D8DE891}" type="slidenum">
              <a:rPr lang="en-US" smtClean="0"/>
              <a:pPr/>
              <a:t>31</a:t>
            </a:fld>
            <a:endParaRPr lang="en-US"/>
          </a:p>
        </p:txBody>
      </p:sp>
    </p:spTree>
    <p:extLst>
      <p:ext uri="{BB962C8B-B14F-4D97-AF65-F5344CB8AC3E}">
        <p14:creationId xmlns:p14="http://schemas.microsoft.com/office/powerpoint/2010/main" val="706159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网络层中的网络指的是一个使用了 </a:t>
            </a:r>
            <a:r>
              <a:rPr lang="en-US" altLang="zh-CN" dirty="0"/>
              <a:t>1 x 1 </a:t>
            </a:r>
            <a:r>
              <a:rPr lang="zh-CN" altLang="en-US" dirty="0"/>
              <a:t>尺寸的过滤器的卷积层。现在，匆匆一瞥，你或许会好奇为何这种感受野大于它们所映射空间的网络层竟然会有帮助。然而，我们必须谨记 </a:t>
            </a:r>
            <a:r>
              <a:rPr lang="en-US" altLang="zh-CN" dirty="0"/>
              <a:t>1x1 </a:t>
            </a:r>
            <a:r>
              <a:rPr lang="zh-CN" altLang="en-US" dirty="0"/>
              <a:t>的卷积层跨越了特定深度，所以我们可以设想一个</a:t>
            </a:r>
            <a:r>
              <a:rPr lang="en-US" altLang="zh-CN" dirty="0"/>
              <a:t>1 x 1 x N </a:t>
            </a:r>
            <a:r>
              <a:rPr lang="zh-CN" altLang="en-US" dirty="0"/>
              <a:t>的卷积层，此处 </a:t>
            </a:r>
            <a:r>
              <a:rPr lang="en-US" altLang="zh-CN" dirty="0"/>
              <a:t>N </a:t>
            </a:r>
            <a:r>
              <a:rPr lang="zh-CN" altLang="en-US" dirty="0"/>
              <a:t>代表该层应用的过滤器数量。该层有效地使用 </a:t>
            </a:r>
            <a:r>
              <a:rPr lang="en-US" altLang="zh-CN" dirty="0"/>
              <a:t>N </a:t>
            </a:r>
            <a:r>
              <a:rPr lang="zh-CN" altLang="en-US" dirty="0"/>
              <a:t>维数组元素依次相乘的乘法，此时 </a:t>
            </a:r>
            <a:r>
              <a:rPr lang="en-US" altLang="zh-CN" dirty="0"/>
              <a:t>N </a:t>
            </a:r>
            <a:r>
              <a:rPr lang="zh-CN" altLang="en-US" dirty="0"/>
              <a:t>代表的是该层的输入的深度。</a:t>
            </a:r>
            <a:endParaRPr lang="en-US" altLang="zh-CN" dirty="0"/>
          </a:p>
          <a:p>
            <a:endParaRPr lang="en-US" altLang="zh-CN" dirty="0"/>
          </a:p>
          <a:p>
            <a:r>
              <a:rPr lang="zh-CN" altLang="en-US" dirty="0"/>
              <a:t>作者认为广义线性模型的抽象层次较低。作者认为“特征是不变的”，即相同概念下的变量特征是相同。</a:t>
            </a:r>
            <a:r>
              <a:rPr lang="en-US" altLang="zh-CN" dirty="0"/>
              <a:t>GLM</a:t>
            </a:r>
            <a:r>
              <a:rPr lang="zh-CN" altLang="en-US" dirty="0"/>
              <a:t>能够获取较好的抽象，当潜在概念的样本是线性可分的时候。因此，作者认为</a:t>
            </a:r>
            <a:r>
              <a:rPr lang="en-US" altLang="zh-CN" b="1" dirty="0" err="1"/>
              <a:t>cnn</a:t>
            </a:r>
            <a:r>
              <a:rPr lang="zh-CN" altLang="en-US" b="1" dirty="0"/>
              <a:t>其实有一个假设就是潜在的概念是线性可分的</a:t>
            </a:r>
            <a:r>
              <a:rPr lang="zh-CN" altLang="en-US" dirty="0"/>
              <a:t>。然而，相同概念的数据一般是存在于一个非线性的流形中，因此，捕捉真实数据的表示一般使用非线性模型。</a:t>
            </a:r>
          </a:p>
          <a:p>
            <a:r>
              <a:rPr lang="zh-CN" altLang="en-US" dirty="0"/>
              <a:t>作者使用</a:t>
            </a:r>
            <a:r>
              <a:rPr lang="zh-CN" altLang="en-US" b="1" dirty="0"/>
              <a:t>一个</a:t>
            </a:r>
            <a:r>
              <a:rPr lang="en-US" altLang="zh-CN" b="1" dirty="0"/>
              <a:t>MLP</a:t>
            </a:r>
            <a:r>
              <a:rPr lang="zh-CN" altLang="en-US" b="1" dirty="0"/>
              <a:t>代替卷积层的线性卷积操作</a:t>
            </a:r>
            <a:r>
              <a:rPr lang="zh-CN" altLang="en-US" dirty="0"/>
              <a:t>，作者之所以选择是因为</a:t>
            </a:r>
            <a:r>
              <a:rPr lang="en-US" altLang="zh-CN" dirty="0"/>
              <a:t>MLP</a:t>
            </a:r>
            <a:r>
              <a:rPr lang="zh-CN" altLang="en-US" dirty="0"/>
              <a:t>是一个通用近似函数而且可由神经网络使用反向传播进行训练。</a:t>
            </a:r>
          </a:p>
          <a:p>
            <a:br>
              <a:rPr lang="zh-CN" altLang="en-US" dirty="0"/>
            </a:br>
            <a:br>
              <a:rPr lang="zh-CN" altLang="en-US" dirty="0"/>
            </a:br>
            <a:r>
              <a:rPr lang="zh-CN" altLang="en-US" dirty="0"/>
              <a:t>作者：鸣祥</a:t>
            </a:r>
            <a:br>
              <a:rPr lang="zh-CN" altLang="en-US" dirty="0"/>
            </a:br>
            <a:r>
              <a:rPr lang="zh-CN" altLang="en-US" dirty="0"/>
              <a:t>链接：</a:t>
            </a:r>
            <a:r>
              <a:rPr lang="en-US" altLang="zh-CN" dirty="0"/>
              <a:t>https://www.jianshu.com/p/96791a306ea5</a:t>
            </a:r>
            <a:br>
              <a:rPr lang="en-US" altLang="zh-CN" dirty="0"/>
            </a:br>
            <a:r>
              <a:rPr lang="zh-CN" altLang="en-US" dirty="0"/>
              <a:t>來源：简书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32</a:t>
            </a:fld>
            <a:endParaRPr lang="en-US"/>
          </a:p>
        </p:txBody>
      </p:sp>
    </p:spTree>
    <p:extLst>
      <p:ext uri="{BB962C8B-B14F-4D97-AF65-F5344CB8AC3E}">
        <p14:creationId xmlns:p14="http://schemas.microsoft.com/office/powerpoint/2010/main" val="1314061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bread and butter</a:t>
            </a:r>
            <a:r>
              <a:rPr lang="zh-CN" altLang="en-US" sz="1200" b="0" i="0" kern="1200" dirty="0">
                <a:solidFill>
                  <a:schemeClr val="tx1"/>
                </a:solidFill>
                <a:effectLst/>
                <a:latin typeface="+mn-lt"/>
                <a:ea typeface="+mn-ea"/>
                <a:cs typeface="+mn-cs"/>
              </a:rPr>
              <a:t>连在一起在英语里就是生计，主要收入来源的意思。</a:t>
            </a: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5</a:t>
            </a:fld>
            <a:endParaRPr lang="en-US"/>
          </a:p>
        </p:txBody>
      </p:sp>
    </p:spTree>
    <p:extLst>
      <p:ext uri="{BB962C8B-B14F-4D97-AF65-F5344CB8AC3E}">
        <p14:creationId xmlns:p14="http://schemas.microsoft.com/office/powerpoint/2010/main" val="2375620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714FF-B8DD-4C86-8A6C-413D8D8DE891}" type="slidenum">
              <a:rPr lang="en-US" smtClean="0"/>
              <a:pPr/>
              <a:t>44</a:t>
            </a:fld>
            <a:endParaRPr lang="en-US"/>
          </a:p>
        </p:txBody>
      </p:sp>
    </p:spTree>
    <p:extLst>
      <p:ext uri="{BB962C8B-B14F-4D97-AF65-F5344CB8AC3E}">
        <p14:creationId xmlns:p14="http://schemas.microsoft.com/office/powerpoint/2010/main" val="1059635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HK" altLang="zh-CN" i="1" dirty="0" err="1"/>
              <a:t>ReLU</a:t>
            </a:r>
            <a:r>
              <a:rPr lang="en-HK" altLang="zh-CN" i="1" dirty="0"/>
              <a:t> derivate is a constant of either 0 or 1, so it isn’t likely to suffer from vanishing gradients</a:t>
            </a:r>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45</a:t>
            </a:fld>
            <a:endParaRPr lang="en-US"/>
          </a:p>
        </p:txBody>
      </p:sp>
    </p:spTree>
    <p:extLst>
      <p:ext uri="{BB962C8B-B14F-4D97-AF65-F5344CB8AC3E}">
        <p14:creationId xmlns:p14="http://schemas.microsoft.com/office/powerpoint/2010/main" val="1255883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cell </a:t>
            </a:r>
            <a:r>
              <a:rPr lang="zh-CN" altLang="en-US" dirty="0"/>
              <a:t>状态的传输就像一条传送带，向量从整个 </a:t>
            </a:r>
            <a:r>
              <a:rPr lang="en-US" altLang="zh-CN" dirty="0"/>
              <a:t>cell </a:t>
            </a:r>
            <a:r>
              <a:rPr lang="zh-CN" altLang="en-US" dirty="0"/>
              <a:t>中穿过，只是做了少量的线性操作。这种结构能够很轻松地实现信息从整个 </a:t>
            </a:r>
            <a:r>
              <a:rPr lang="en-US" altLang="zh-CN" dirty="0"/>
              <a:t>cell </a:t>
            </a:r>
            <a:r>
              <a:rPr lang="zh-CN" altLang="en-US" dirty="0"/>
              <a:t>中穿过而不做改变。</a:t>
            </a:r>
            <a:endParaRPr lang="en-US" altLang="zh-CN" dirty="0"/>
          </a:p>
          <a:p>
            <a:pPr latinLnBrk="0"/>
            <a:r>
              <a:rPr lang="zh-CN" altLang="en-US" sz="1200" b="0" i="0" kern="1200" dirty="0">
                <a:solidFill>
                  <a:schemeClr val="tx1"/>
                </a:solidFill>
                <a:effectLst/>
                <a:latin typeface="+mn-lt"/>
                <a:ea typeface="+mn-ea"/>
                <a:cs typeface="+mn-cs"/>
              </a:rPr>
              <a:t>若只有上面的那条水平线是没办法实现添加或者删除信息的。而是通过一种叫做 </a:t>
            </a:r>
            <a:r>
              <a:rPr lang="zh-CN" altLang="en-US" sz="1200" b="1" i="0" kern="1200" dirty="0">
                <a:solidFill>
                  <a:schemeClr val="tx1"/>
                </a:solidFill>
                <a:effectLst/>
                <a:latin typeface="+mn-lt"/>
                <a:ea typeface="+mn-ea"/>
                <a:cs typeface="+mn-cs"/>
              </a:rPr>
              <a:t>门（</a:t>
            </a:r>
            <a:r>
              <a:rPr lang="en-US" altLang="zh-CN" sz="1200" b="1" i="0" kern="1200" dirty="0">
                <a:solidFill>
                  <a:schemeClr val="tx1"/>
                </a:solidFill>
                <a:effectLst/>
                <a:latin typeface="+mn-lt"/>
                <a:ea typeface="+mn-ea"/>
                <a:cs typeface="+mn-cs"/>
              </a:rPr>
              <a:t>gates</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的结构来实现的。</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47</a:t>
            </a:fld>
            <a:endParaRPr lang="en-US"/>
          </a:p>
        </p:txBody>
      </p:sp>
    </p:spTree>
    <p:extLst>
      <p:ext uri="{BB962C8B-B14F-4D97-AF65-F5344CB8AC3E}">
        <p14:creationId xmlns:p14="http://schemas.microsoft.com/office/powerpoint/2010/main" val="2614585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门 可以实现选择性地让信息通过，主要是通过一个 </a:t>
            </a:r>
            <a:r>
              <a:rPr lang="en-US" altLang="zh-CN" dirty="0"/>
              <a:t>sigmoid </a:t>
            </a:r>
            <a:r>
              <a:rPr lang="zh-CN" altLang="en-US" dirty="0"/>
              <a:t>的神经层 和一个逐点相乘的操作来实现的。 </a:t>
            </a:r>
          </a:p>
          <a:p>
            <a:r>
              <a:rPr lang="en-US" altLang="zh-CN" dirty="0"/>
              <a:t>sigmoid </a:t>
            </a:r>
            <a:r>
              <a:rPr lang="zh-CN" altLang="en-US" dirty="0"/>
              <a:t>层输出（是一个向量）的每个元素都是一个在 </a:t>
            </a:r>
            <a:r>
              <a:rPr lang="en-US" altLang="zh-CN" dirty="0"/>
              <a:t>0 </a:t>
            </a:r>
            <a:r>
              <a:rPr lang="zh-CN" altLang="en-US" dirty="0"/>
              <a:t>和 </a:t>
            </a:r>
            <a:r>
              <a:rPr lang="en-US" altLang="zh-CN" dirty="0"/>
              <a:t>1 </a:t>
            </a:r>
            <a:r>
              <a:rPr lang="zh-CN" altLang="en-US" dirty="0"/>
              <a:t>之间的实数，表示让对应信息通过的权重（或者占比）。比如， </a:t>
            </a:r>
            <a:r>
              <a:rPr lang="en-US" altLang="zh-CN" dirty="0"/>
              <a:t>0 </a:t>
            </a:r>
            <a:r>
              <a:rPr lang="zh-CN" altLang="en-US" dirty="0"/>
              <a:t>表示“不让任何信息通过”， </a:t>
            </a:r>
            <a:r>
              <a:rPr lang="en-US" altLang="zh-CN" dirty="0"/>
              <a:t>1 </a:t>
            </a:r>
            <a:r>
              <a:rPr lang="zh-CN" altLang="en-US" dirty="0"/>
              <a:t>表示“让所有信息通过”。</a:t>
            </a:r>
          </a:p>
          <a:p>
            <a:r>
              <a:rPr lang="zh-CN" altLang="en-US" dirty="0"/>
              <a:t>每个 </a:t>
            </a:r>
            <a:r>
              <a:rPr lang="en-US" altLang="zh-CN" dirty="0"/>
              <a:t>LSTM </a:t>
            </a:r>
            <a:r>
              <a:rPr lang="zh-CN" altLang="en-US" dirty="0"/>
              <a:t>有三个这样的门结构，来实现保护和控制信息。</a:t>
            </a:r>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48</a:t>
            </a:fld>
            <a:endParaRPr lang="en-US"/>
          </a:p>
        </p:txBody>
      </p:sp>
    </p:spTree>
    <p:extLst>
      <p:ext uri="{BB962C8B-B14F-4D97-AF65-F5344CB8AC3E}">
        <p14:creationId xmlns:p14="http://schemas.microsoft.com/office/powerpoint/2010/main" val="824635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首先是 </a:t>
            </a:r>
            <a:r>
              <a:rPr lang="en-US" altLang="zh-CN" sz="1200" b="0" i="0" kern="1200" dirty="0">
                <a:solidFill>
                  <a:schemeClr val="tx1"/>
                </a:solidFill>
                <a:effectLst/>
                <a:latin typeface="+mn-lt"/>
                <a:ea typeface="+mn-ea"/>
                <a:cs typeface="+mn-cs"/>
              </a:rPr>
              <a:t>LSTM </a:t>
            </a:r>
            <a:r>
              <a:rPr lang="zh-CN" altLang="en-US" sz="1200" b="0" i="0" kern="1200" dirty="0">
                <a:solidFill>
                  <a:schemeClr val="tx1"/>
                </a:solidFill>
                <a:effectLst/>
                <a:latin typeface="+mn-lt"/>
                <a:ea typeface="+mn-ea"/>
                <a:cs typeface="+mn-cs"/>
              </a:rPr>
              <a:t>要决定让那些信息继续通过这个 </a:t>
            </a:r>
            <a:r>
              <a:rPr lang="en-US" altLang="zh-CN" sz="1200" b="0" i="0" kern="1200" dirty="0">
                <a:solidFill>
                  <a:schemeClr val="tx1"/>
                </a:solidFill>
                <a:effectLst/>
                <a:latin typeface="+mn-lt"/>
                <a:ea typeface="+mn-ea"/>
                <a:cs typeface="+mn-cs"/>
              </a:rPr>
              <a:t>cell</a:t>
            </a:r>
            <a:r>
              <a:rPr lang="zh-CN" altLang="en-US" sz="1200" b="0" i="0" kern="1200" dirty="0">
                <a:solidFill>
                  <a:schemeClr val="tx1"/>
                </a:solidFill>
                <a:effectLst/>
                <a:latin typeface="+mn-lt"/>
                <a:ea typeface="+mn-ea"/>
                <a:cs typeface="+mn-cs"/>
              </a:rPr>
              <a:t>，这是通过一个叫做“</a:t>
            </a:r>
            <a:r>
              <a:rPr lang="en-US" altLang="zh-CN" sz="1200" b="0" i="0" kern="1200" dirty="0">
                <a:solidFill>
                  <a:schemeClr val="tx1"/>
                </a:solidFill>
                <a:effectLst/>
                <a:latin typeface="+mn-lt"/>
                <a:ea typeface="+mn-ea"/>
                <a:cs typeface="+mn-cs"/>
              </a:rPr>
              <a:t>forget gate layer ”</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sigmoid </a:t>
            </a:r>
            <a:r>
              <a:rPr lang="zh-CN" altLang="en-US" sz="1200" b="0" i="0" kern="1200" dirty="0">
                <a:solidFill>
                  <a:schemeClr val="tx1"/>
                </a:solidFill>
                <a:effectLst/>
                <a:latin typeface="+mn-lt"/>
                <a:ea typeface="+mn-ea"/>
                <a:cs typeface="+mn-cs"/>
              </a:rPr>
              <a:t>神经层来实现的。它的输入是</a:t>
            </a:r>
            <a:r>
              <a:rPr lang="en-US" altLang="zh-CN" sz="1200" b="0" i="0" u="none" strike="noStrike" kern="1200" dirty="0" err="1">
                <a:solidFill>
                  <a:schemeClr val="tx1"/>
                </a:solidFill>
                <a:effectLst/>
                <a:latin typeface="+mn-lt"/>
                <a:ea typeface="+mn-ea"/>
                <a:cs typeface="+mn-cs"/>
              </a:rPr>
              <a:t>ht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和</a:t>
            </a:r>
            <a:r>
              <a:rPr lang="en-US" altLang="zh-CN" sz="1200" b="0" i="0" u="none" strike="noStrike" kern="1200" dirty="0" err="1">
                <a:solidFill>
                  <a:schemeClr val="tx1"/>
                </a:solidFill>
                <a:effectLst/>
                <a:latin typeface="+mn-lt"/>
                <a:ea typeface="+mn-ea"/>
                <a:cs typeface="+mn-cs"/>
              </a:rPr>
              <a:t>xt</a:t>
            </a:r>
            <a:r>
              <a:rPr lang="zh-CN" altLang="en-US" sz="1200" b="0" i="0" kern="1200" dirty="0">
                <a:solidFill>
                  <a:schemeClr val="tx1"/>
                </a:solidFill>
                <a:effectLst/>
                <a:latin typeface="+mn-lt"/>
                <a:ea typeface="+mn-ea"/>
                <a:cs typeface="+mn-cs"/>
              </a:rPr>
              <a:t>，输出是一个数值都在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之间的向量（向量长度和 </a:t>
            </a:r>
            <a:r>
              <a:rPr lang="en-US" altLang="zh-CN" sz="1200" b="0" i="0" kern="1200" dirty="0">
                <a:solidFill>
                  <a:schemeClr val="tx1"/>
                </a:solidFill>
                <a:effectLst/>
                <a:latin typeface="+mn-lt"/>
                <a:ea typeface="+mn-ea"/>
                <a:cs typeface="+mn-cs"/>
              </a:rPr>
              <a:t>cell </a:t>
            </a:r>
            <a:r>
              <a:rPr lang="zh-CN" altLang="en-US" sz="1200" b="0" i="0" kern="1200" dirty="0">
                <a:solidFill>
                  <a:schemeClr val="tx1"/>
                </a:solidFill>
                <a:effectLst/>
                <a:latin typeface="+mn-lt"/>
                <a:ea typeface="+mn-ea"/>
                <a:cs typeface="+mn-cs"/>
              </a:rPr>
              <a:t>的状态 </a:t>
            </a:r>
            <a:r>
              <a:rPr lang="en-US" altLang="zh-CN" sz="1200" b="0" i="0" u="none" strike="noStrike" kern="1200" dirty="0">
                <a:solidFill>
                  <a:schemeClr val="tx1"/>
                </a:solidFill>
                <a:effectLst/>
                <a:latin typeface="+mn-lt"/>
                <a:ea typeface="+mn-ea"/>
                <a:cs typeface="+mn-cs"/>
              </a:rPr>
              <a:t>Ct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一样），表示让 </a:t>
            </a:r>
            <a:r>
              <a:rPr lang="en-US" altLang="zh-CN" sz="1200" b="0" i="0" u="none" strike="noStrike" kern="1200" dirty="0">
                <a:solidFill>
                  <a:schemeClr val="tx1"/>
                </a:solidFill>
                <a:effectLst/>
                <a:latin typeface="+mn-lt"/>
                <a:ea typeface="+mn-ea"/>
                <a:cs typeface="+mn-cs"/>
              </a:rPr>
              <a:t>Ct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的各部分信息通过的比重。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表示“不让任何信息通过”，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表示“让所有信息通过”。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回到我们上面提到的语言模型中，我们要根据</a:t>
            </a:r>
            <a:r>
              <a:rPr lang="zh-CN" altLang="en-US" sz="1200" b="1" i="0" kern="1200" dirty="0">
                <a:solidFill>
                  <a:schemeClr val="tx1"/>
                </a:solidFill>
                <a:effectLst/>
                <a:latin typeface="+mn-lt"/>
                <a:ea typeface="+mn-ea"/>
                <a:cs typeface="+mn-cs"/>
              </a:rPr>
              <a:t>所有</a:t>
            </a:r>
            <a:r>
              <a:rPr lang="zh-CN" altLang="en-US" sz="1200" b="0" i="0" kern="1200" dirty="0">
                <a:solidFill>
                  <a:schemeClr val="tx1"/>
                </a:solidFill>
                <a:effectLst/>
                <a:latin typeface="+mn-lt"/>
                <a:ea typeface="+mn-ea"/>
                <a:cs typeface="+mn-cs"/>
              </a:rPr>
              <a:t>的上文信息来预测下一个词。这种情况下，每个 </a:t>
            </a:r>
            <a:r>
              <a:rPr lang="en-US" altLang="zh-CN" sz="1200" b="0" i="0" kern="1200" dirty="0">
                <a:solidFill>
                  <a:schemeClr val="tx1"/>
                </a:solidFill>
                <a:effectLst/>
                <a:latin typeface="+mn-lt"/>
                <a:ea typeface="+mn-ea"/>
                <a:cs typeface="+mn-cs"/>
              </a:rPr>
              <a:t>cell </a:t>
            </a:r>
            <a:r>
              <a:rPr lang="zh-CN" altLang="en-US" sz="1200" b="0" i="0" kern="1200" dirty="0">
                <a:solidFill>
                  <a:schemeClr val="tx1"/>
                </a:solidFill>
                <a:effectLst/>
                <a:latin typeface="+mn-lt"/>
                <a:ea typeface="+mn-ea"/>
                <a:cs typeface="+mn-cs"/>
              </a:rPr>
              <a:t>的状态中都应该包含了当前主语的性别信息（保留信息），这样接下来我们才能够正确地使用代词。但是当我们又开始描述一个新的主语时，就应该把上文中的主语性别给忘了才对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忘记信息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49</a:t>
            </a:fld>
            <a:endParaRPr lang="en-US"/>
          </a:p>
        </p:txBody>
      </p:sp>
    </p:spTree>
    <p:extLst>
      <p:ext uri="{BB962C8B-B14F-4D97-AF65-F5344CB8AC3E}">
        <p14:creationId xmlns:p14="http://schemas.microsoft.com/office/powerpoint/2010/main" val="1450037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下一步是决定让多少新的信息加入到 </a:t>
            </a:r>
            <a:r>
              <a:rPr lang="en-US" altLang="zh-CN" sz="1200" b="0" i="0" kern="1200" dirty="0">
                <a:solidFill>
                  <a:schemeClr val="tx1"/>
                </a:solidFill>
                <a:effectLst/>
                <a:latin typeface="+mn-lt"/>
                <a:ea typeface="+mn-ea"/>
                <a:cs typeface="+mn-cs"/>
              </a:rPr>
              <a:t>cell </a:t>
            </a:r>
            <a:r>
              <a:rPr lang="zh-CN" altLang="en-US" sz="1200" b="0" i="0" kern="1200" dirty="0">
                <a:solidFill>
                  <a:schemeClr val="tx1"/>
                </a:solidFill>
                <a:effectLst/>
                <a:latin typeface="+mn-lt"/>
                <a:ea typeface="+mn-ea"/>
                <a:cs typeface="+mn-cs"/>
              </a:rPr>
              <a:t>状态 中来。实现这个需要包括两个 步骤：首先，一个叫做“</a:t>
            </a:r>
            <a:r>
              <a:rPr lang="en-US" altLang="zh-CN" sz="1200" b="0" i="0" kern="1200" dirty="0">
                <a:solidFill>
                  <a:schemeClr val="tx1"/>
                </a:solidFill>
                <a:effectLst/>
                <a:latin typeface="+mn-lt"/>
                <a:ea typeface="+mn-ea"/>
                <a:cs typeface="+mn-cs"/>
              </a:rPr>
              <a:t>input gate layer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sigmoid </a:t>
            </a:r>
            <a:r>
              <a:rPr lang="zh-CN" altLang="en-US" sz="1200" b="0" i="0" kern="1200" dirty="0">
                <a:solidFill>
                  <a:schemeClr val="tx1"/>
                </a:solidFill>
                <a:effectLst/>
                <a:latin typeface="+mn-lt"/>
                <a:ea typeface="+mn-ea"/>
                <a:cs typeface="+mn-cs"/>
              </a:rPr>
              <a:t>层决定哪些信息需要更新；一个 </a:t>
            </a:r>
            <a:r>
              <a:rPr lang="en-US" altLang="zh-CN" sz="1200" b="0" i="0" kern="1200" dirty="0">
                <a:solidFill>
                  <a:schemeClr val="tx1"/>
                </a:solidFill>
                <a:effectLst/>
                <a:latin typeface="+mn-lt"/>
                <a:ea typeface="+mn-ea"/>
                <a:cs typeface="+mn-cs"/>
              </a:rPr>
              <a:t>tanh </a:t>
            </a:r>
            <a:r>
              <a:rPr lang="zh-CN" altLang="en-US" sz="1200" b="0" i="0" kern="1200" dirty="0">
                <a:solidFill>
                  <a:schemeClr val="tx1"/>
                </a:solidFill>
                <a:effectLst/>
                <a:latin typeface="+mn-lt"/>
                <a:ea typeface="+mn-ea"/>
                <a:cs typeface="+mn-cs"/>
              </a:rPr>
              <a:t>层生成一个向量，也就是备选的用来更新的内容，</a:t>
            </a:r>
            <a:r>
              <a:rPr lang="en-US" altLang="zh-CN" sz="1200" b="0" i="0" u="none" strike="noStrike" kern="1200" dirty="0">
                <a:solidFill>
                  <a:schemeClr val="tx1"/>
                </a:solidFill>
                <a:effectLst/>
                <a:latin typeface="+mn-lt"/>
                <a:ea typeface="+mn-ea"/>
                <a:cs typeface="+mn-cs"/>
              </a:rPr>
              <a:t>Ct~</a:t>
            </a:r>
            <a:r>
              <a:rPr lang="zh-CN" altLang="en-US" sz="1200" b="0" i="0" kern="1200" dirty="0">
                <a:solidFill>
                  <a:schemeClr val="tx1"/>
                </a:solidFill>
                <a:effectLst/>
                <a:latin typeface="+mn-lt"/>
                <a:ea typeface="+mn-ea"/>
                <a:cs typeface="+mn-cs"/>
              </a:rPr>
              <a:t> 。在下一步，我们把这两部分联合起来，对 </a:t>
            </a:r>
            <a:r>
              <a:rPr lang="en-US" altLang="zh-CN" sz="1200" b="0" i="0" kern="1200" dirty="0">
                <a:solidFill>
                  <a:schemeClr val="tx1"/>
                </a:solidFill>
                <a:effectLst/>
                <a:latin typeface="+mn-lt"/>
                <a:ea typeface="+mn-ea"/>
                <a:cs typeface="+mn-cs"/>
              </a:rPr>
              <a:t>cell </a:t>
            </a:r>
            <a:r>
              <a:rPr lang="zh-CN" altLang="en-US" sz="1200" b="0" i="0" kern="1200" dirty="0">
                <a:solidFill>
                  <a:schemeClr val="tx1"/>
                </a:solidFill>
                <a:effectLst/>
                <a:latin typeface="+mn-lt"/>
                <a:ea typeface="+mn-ea"/>
                <a:cs typeface="+mn-cs"/>
              </a:rPr>
              <a:t>的状态进行一个更新。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在我们的语言模型的例子中，我们想把新的主语性别信息添加到 </a:t>
            </a:r>
            <a:r>
              <a:rPr lang="en-US" altLang="zh-CN" sz="1200" b="0" i="0" kern="1200" dirty="0">
                <a:solidFill>
                  <a:schemeClr val="tx1"/>
                </a:solidFill>
                <a:effectLst/>
                <a:latin typeface="+mn-lt"/>
                <a:ea typeface="+mn-ea"/>
                <a:cs typeface="+mn-cs"/>
              </a:rPr>
              <a:t>cell </a:t>
            </a:r>
            <a:r>
              <a:rPr lang="zh-CN" altLang="en-US" sz="1200" b="0" i="0" kern="1200" dirty="0">
                <a:solidFill>
                  <a:schemeClr val="tx1"/>
                </a:solidFill>
                <a:effectLst/>
                <a:latin typeface="+mn-lt"/>
                <a:ea typeface="+mn-ea"/>
                <a:cs typeface="+mn-cs"/>
              </a:rPr>
              <a:t>状态中，来替换掉老的状态信息。 </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50</a:t>
            </a:fld>
            <a:endParaRPr lang="en-US"/>
          </a:p>
        </p:txBody>
      </p:sp>
    </p:spTree>
    <p:extLst>
      <p:ext uri="{BB962C8B-B14F-4D97-AF65-F5344CB8AC3E}">
        <p14:creationId xmlns:p14="http://schemas.microsoft.com/office/powerpoint/2010/main" val="3699233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有了上述的结构，我们就能够更新 </a:t>
            </a:r>
            <a:r>
              <a:rPr lang="en-US" altLang="zh-CN" sz="1200" b="0" i="0" kern="1200" dirty="0">
                <a:solidFill>
                  <a:schemeClr val="tx1"/>
                </a:solidFill>
                <a:effectLst/>
                <a:latin typeface="+mn-lt"/>
                <a:ea typeface="+mn-ea"/>
                <a:cs typeface="+mn-cs"/>
              </a:rPr>
              <a:t>cell </a:t>
            </a:r>
            <a:r>
              <a:rPr lang="zh-CN" altLang="en-US" sz="1200" b="0" i="0" kern="1200" dirty="0">
                <a:solidFill>
                  <a:schemeClr val="tx1"/>
                </a:solidFill>
                <a:effectLst/>
                <a:latin typeface="+mn-lt"/>
                <a:ea typeface="+mn-ea"/>
                <a:cs typeface="+mn-cs"/>
              </a:rPr>
              <a:t>状态了， 即把</a:t>
            </a:r>
            <a:r>
              <a:rPr lang="en-US" altLang="zh-CN" sz="1200" b="0" i="0" u="none" strike="noStrike" kern="1200" dirty="0">
                <a:solidFill>
                  <a:schemeClr val="tx1"/>
                </a:solidFill>
                <a:effectLst/>
                <a:latin typeface="+mn-lt"/>
                <a:ea typeface="+mn-ea"/>
                <a:cs typeface="+mn-cs"/>
              </a:rPr>
              <a:t>Ct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更新为 </a:t>
            </a:r>
            <a:r>
              <a:rPr lang="en-US" altLang="zh-CN" sz="1200" b="0" i="0" u="none" strike="noStrike" kern="1200" dirty="0">
                <a:solidFill>
                  <a:schemeClr val="tx1"/>
                </a:solidFill>
                <a:effectLst/>
                <a:latin typeface="+mn-lt"/>
                <a:ea typeface="+mn-ea"/>
                <a:cs typeface="+mn-cs"/>
              </a:rPr>
              <a:t>Ct</a:t>
            </a:r>
            <a:r>
              <a:rPr lang="zh-CN" altLang="en-US" sz="1200" b="0" i="0" kern="1200" dirty="0">
                <a:solidFill>
                  <a:schemeClr val="tx1"/>
                </a:solidFill>
                <a:effectLst/>
                <a:latin typeface="+mn-lt"/>
                <a:ea typeface="+mn-ea"/>
                <a:cs typeface="+mn-cs"/>
              </a:rPr>
              <a:t>。 从结构图中应该能一目了然， 首先我们把旧的状态 </a:t>
            </a:r>
            <a:r>
              <a:rPr lang="en-US" altLang="zh-CN" sz="1200" b="0" i="0" u="none" strike="noStrike" kern="1200" dirty="0">
                <a:solidFill>
                  <a:schemeClr val="tx1"/>
                </a:solidFill>
                <a:effectLst/>
                <a:latin typeface="+mn-lt"/>
                <a:ea typeface="+mn-ea"/>
                <a:cs typeface="+mn-cs"/>
              </a:rPr>
              <a:t>Ct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ft</a:t>
            </a:r>
            <a:r>
              <a:rPr lang="zh-CN" altLang="en-US" sz="1200" b="0" i="0" kern="1200" dirty="0">
                <a:solidFill>
                  <a:schemeClr val="tx1"/>
                </a:solidFill>
                <a:effectLst/>
                <a:latin typeface="+mn-lt"/>
                <a:ea typeface="+mn-ea"/>
                <a:cs typeface="+mn-cs"/>
              </a:rPr>
              <a:t>相乘， 把一些不想保留的信息忘掉。然后加上</a:t>
            </a:r>
            <a:r>
              <a:rPr lang="en-US" altLang="zh-CN" sz="1200" b="0" i="0" u="none" strike="noStrike" kern="1200" dirty="0">
                <a:solidFill>
                  <a:schemeClr val="tx1"/>
                </a:solidFill>
                <a:effectLst/>
                <a:latin typeface="+mn-lt"/>
                <a:ea typeface="+mn-ea"/>
                <a:cs typeface="+mn-cs"/>
              </a:rPr>
              <a:t>it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Ct~</a:t>
            </a:r>
            <a:r>
              <a:rPr lang="zh-CN" altLang="en-US" sz="1200" b="0" i="0" kern="1200" dirty="0">
                <a:solidFill>
                  <a:schemeClr val="tx1"/>
                </a:solidFill>
                <a:effectLst/>
                <a:latin typeface="+mn-lt"/>
                <a:ea typeface="+mn-ea"/>
                <a:cs typeface="+mn-cs"/>
              </a:rPr>
              <a:t>。这部分信息就是我们要添加的新内容。</a:t>
            </a: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51</a:t>
            </a:fld>
            <a:endParaRPr lang="en-US"/>
          </a:p>
        </p:txBody>
      </p:sp>
    </p:spTree>
    <p:extLst>
      <p:ext uri="{BB962C8B-B14F-4D97-AF65-F5344CB8AC3E}">
        <p14:creationId xmlns:p14="http://schemas.microsoft.com/office/powerpoint/2010/main" val="1326760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最后，我们需要来决定输出什么值了。这个输出主要是依赖于 </a:t>
            </a:r>
            <a:r>
              <a:rPr lang="en-US" altLang="zh-CN" sz="1200" b="0" i="0" kern="1200" dirty="0">
                <a:solidFill>
                  <a:schemeClr val="tx1"/>
                </a:solidFill>
                <a:effectLst/>
                <a:latin typeface="+mn-lt"/>
                <a:ea typeface="+mn-ea"/>
                <a:cs typeface="+mn-cs"/>
              </a:rPr>
              <a:t>cell </a:t>
            </a:r>
            <a:r>
              <a:rPr lang="zh-CN" altLang="en-US" sz="1200" b="0" i="0" kern="1200" dirty="0">
                <a:solidFill>
                  <a:schemeClr val="tx1"/>
                </a:solidFill>
                <a:effectLst/>
                <a:latin typeface="+mn-lt"/>
                <a:ea typeface="+mn-ea"/>
                <a:cs typeface="+mn-cs"/>
              </a:rPr>
              <a:t>的状态</a:t>
            </a:r>
            <a:r>
              <a:rPr lang="en-US" altLang="zh-CN" sz="1200" b="0" i="0" u="none" strike="noStrike" kern="1200" dirty="0">
                <a:solidFill>
                  <a:schemeClr val="tx1"/>
                </a:solidFill>
                <a:effectLst/>
                <a:latin typeface="+mn-lt"/>
                <a:ea typeface="+mn-ea"/>
                <a:cs typeface="+mn-cs"/>
              </a:rPr>
              <a:t>Ct</a:t>
            </a:r>
            <a:r>
              <a:rPr lang="zh-CN" altLang="en-US" sz="1200" b="0" i="0" kern="1200" dirty="0">
                <a:solidFill>
                  <a:schemeClr val="tx1"/>
                </a:solidFill>
                <a:effectLst/>
                <a:latin typeface="+mn-lt"/>
                <a:ea typeface="+mn-ea"/>
                <a:cs typeface="+mn-cs"/>
              </a:rPr>
              <a:t>，但是又不仅仅依赖于 </a:t>
            </a:r>
            <a:r>
              <a:rPr lang="en-US" altLang="zh-CN" sz="1200" b="0" i="0" u="none" strike="noStrike" kern="1200" dirty="0">
                <a:solidFill>
                  <a:schemeClr val="tx1"/>
                </a:solidFill>
                <a:effectLst/>
                <a:latin typeface="+mn-lt"/>
                <a:ea typeface="+mn-ea"/>
                <a:cs typeface="+mn-cs"/>
              </a:rPr>
              <a:t>Ct</a:t>
            </a:r>
            <a:r>
              <a:rPr lang="zh-CN" altLang="en-US" sz="1200" b="0" i="0" kern="1200" dirty="0">
                <a:solidFill>
                  <a:schemeClr val="tx1"/>
                </a:solidFill>
                <a:effectLst/>
                <a:latin typeface="+mn-lt"/>
                <a:ea typeface="+mn-ea"/>
                <a:cs typeface="+mn-cs"/>
              </a:rPr>
              <a:t>，而是需要经过一个过滤的处理。首先，我们还是使用一个 </a:t>
            </a:r>
            <a:r>
              <a:rPr lang="en-US" altLang="zh-CN" sz="1200" b="0" i="0" kern="1200" dirty="0">
                <a:solidFill>
                  <a:schemeClr val="tx1"/>
                </a:solidFill>
                <a:effectLst/>
                <a:latin typeface="+mn-lt"/>
                <a:ea typeface="+mn-ea"/>
                <a:cs typeface="+mn-cs"/>
              </a:rPr>
              <a:t>sigmoid </a:t>
            </a:r>
            <a:r>
              <a:rPr lang="zh-CN" altLang="en-US" sz="1200" b="0" i="0" kern="1200" dirty="0">
                <a:solidFill>
                  <a:schemeClr val="tx1"/>
                </a:solidFill>
                <a:effectLst/>
                <a:latin typeface="+mn-lt"/>
                <a:ea typeface="+mn-ea"/>
                <a:cs typeface="+mn-cs"/>
              </a:rPr>
              <a:t>层来（计算出）决定</a:t>
            </a:r>
            <a:r>
              <a:rPr lang="en-US" altLang="zh-CN" sz="1200" b="0" i="0" u="none" strike="noStrike" kern="1200" dirty="0">
                <a:solidFill>
                  <a:schemeClr val="tx1"/>
                </a:solidFill>
                <a:effectLst/>
                <a:latin typeface="+mn-lt"/>
                <a:ea typeface="+mn-ea"/>
                <a:cs typeface="+mn-cs"/>
              </a:rPr>
              <a:t>Ct</a:t>
            </a:r>
            <a:r>
              <a:rPr lang="zh-CN" altLang="en-US" sz="1200" b="0" i="0" kern="1200" dirty="0">
                <a:solidFill>
                  <a:schemeClr val="tx1"/>
                </a:solidFill>
                <a:effectLst/>
                <a:latin typeface="+mn-lt"/>
                <a:ea typeface="+mn-ea"/>
                <a:cs typeface="+mn-cs"/>
              </a:rPr>
              <a:t>中的哪部分信息会被输出。接着，我们把</a:t>
            </a:r>
            <a:r>
              <a:rPr lang="en-US" altLang="zh-CN" sz="1200" b="0" i="0" u="none" strike="noStrike" kern="1200" dirty="0">
                <a:solidFill>
                  <a:schemeClr val="tx1"/>
                </a:solidFill>
                <a:effectLst/>
                <a:latin typeface="+mn-lt"/>
                <a:ea typeface="+mn-ea"/>
                <a:cs typeface="+mn-cs"/>
              </a:rPr>
              <a:t>Ct</a:t>
            </a:r>
            <a:r>
              <a:rPr lang="zh-CN" altLang="en-US" sz="1200" b="0" i="0" kern="1200" dirty="0">
                <a:solidFill>
                  <a:schemeClr val="tx1"/>
                </a:solidFill>
                <a:effectLst/>
                <a:latin typeface="+mn-lt"/>
                <a:ea typeface="+mn-ea"/>
                <a:cs typeface="+mn-cs"/>
              </a:rPr>
              <a:t>通过一个 </a:t>
            </a:r>
            <a:r>
              <a:rPr lang="en-US" altLang="zh-CN" sz="1200" b="0" i="0" kern="1200" dirty="0">
                <a:solidFill>
                  <a:schemeClr val="tx1"/>
                </a:solidFill>
                <a:effectLst/>
                <a:latin typeface="+mn-lt"/>
                <a:ea typeface="+mn-ea"/>
                <a:cs typeface="+mn-cs"/>
              </a:rPr>
              <a:t>tanh </a:t>
            </a:r>
            <a:r>
              <a:rPr lang="zh-CN" altLang="en-US" sz="1200" b="0" i="0" kern="1200" dirty="0">
                <a:solidFill>
                  <a:schemeClr val="tx1"/>
                </a:solidFill>
                <a:effectLst/>
                <a:latin typeface="+mn-lt"/>
                <a:ea typeface="+mn-ea"/>
                <a:cs typeface="+mn-cs"/>
              </a:rPr>
              <a:t>层（把数值都归到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之间），然后把 </a:t>
            </a:r>
            <a:r>
              <a:rPr lang="en-US" altLang="zh-CN" sz="1200" b="0" i="0" kern="1200" dirty="0">
                <a:solidFill>
                  <a:schemeClr val="tx1"/>
                </a:solidFill>
                <a:effectLst/>
                <a:latin typeface="+mn-lt"/>
                <a:ea typeface="+mn-ea"/>
                <a:cs typeface="+mn-cs"/>
              </a:rPr>
              <a:t>tanh </a:t>
            </a:r>
            <a:r>
              <a:rPr lang="zh-CN" altLang="en-US" sz="1200" b="0" i="0" kern="1200" dirty="0">
                <a:solidFill>
                  <a:schemeClr val="tx1"/>
                </a:solidFill>
                <a:effectLst/>
                <a:latin typeface="+mn-lt"/>
                <a:ea typeface="+mn-ea"/>
                <a:cs typeface="+mn-cs"/>
              </a:rPr>
              <a:t>层的输出和 </a:t>
            </a:r>
            <a:r>
              <a:rPr lang="en-US" altLang="zh-CN" sz="1200" b="0" i="0" kern="1200" dirty="0">
                <a:solidFill>
                  <a:schemeClr val="tx1"/>
                </a:solidFill>
                <a:effectLst/>
                <a:latin typeface="+mn-lt"/>
                <a:ea typeface="+mn-ea"/>
                <a:cs typeface="+mn-cs"/>
              </a:rPr>
              <a:t>sigmoid </a:t>
            </a:r>
            <a:r>
              <a:rPr lang="zh-CN" altLang="en-US" sz="1200" b="0" i="0" kern="1200" dirty="0">
                <a:solidFill>
                  <a:schemeClr val="tx1"/>
                </a:solidFill>
                <a:effectLst/>
                <a:latin typeface="+mn-lt"/>
                <a:ea typeface="+mn-ea"/>
                <a:cs typeface="+mn-cs"/>
              </a:rPr>
              <a:t>层计算出来的权重相乘，这样就得到了最后输出的结果。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在语言模型例子中，假设我们的模型刚刚接触了一个代词，接下来可能要输出一个动词，这个输出可能就和代词的信息相关了。比如说，这个动词应该采用单数形式还是复数的形式，那么我们就得把刚学到的和代词相关的信息都加入到 </a:t>
            </a:r>
            <a:r>
              <a:rPr lang="en-US" altLang="zh-CN" sz="1200" b="0" i="0" kern="1200" dirty="0">
                <a:solidFill>
                  <a:schemeClr val="tx1"/>
                </a:solidFill>
                <a:effectLst/>
                <a:latin typeface="+mn-lt"/>
                <a:ea typeface="+mn-ea"/>
                <a:cs typeface="+mn-cs"/>
              </a:rPr>
              <a:t>cell </a:t>
            </a:r>
            <a:r>
              <a:rPr lang="zh-CN" altLang="en-US" sz="1200" b="0" i="0" kern="1200" dirty="0">
                <a:solidFill>
                  <a:schemeClr val="tx1"/>
                </a:solidFill>
                <a:effectLst/>
                <a:latin typeface="+mn-lt"/>
                <a:ea typeface="+mn-ea"/>
                <a:cs typeface="+mn-cs"/>
              </a:rPr>
              <a:t>状态中来，才能够进行正确的预测。</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52</a:t>
            </a:fld>
            <a:endParaRPr lang="en-US"/>
          </a:p>
        </p:txBody>
      </p:sp>
    </p:spTree>
    <p:extLst>
      <p:ext uri="{BB962C8B-B14F-4D97-AF65-F5344CB8AC3E}">
        <p14:creationId xmlns:p14="http://schemas.microsoft.com/office/powerpoint/2010/main" val="1134179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mn-lt"/>
                <a:ea typeface="+mn-ea"/>
                <a:cs typeface="+mn-cs"/>
              </a:rPr>
              <a:t>另一个变体是通过使用 </a:t>
            </a:r>
            <a:r>
              <a:rPr lang="en-US" altLang="zh-CN" sz="1200" b="0" i="0" kern="1200" dirty="0">
                <a:solidFill>
                  <a:schemeClr val="tx1"/>
                </a:solidFill>
                <a:effectLst/>
                <a:latin typeface="+mn-lt"/>
                <a:ea typeface="+mn-ea"/>
                <a:cs typeface="+mn-cs"/>
              </a:rPr>
              <a:t>coupled </a:t>
            </a:r>
            <a:r>
              <a:rPr lang="zh-CN" altLang="en-US" sz="1200" b="0" i="0" kern="1200" dirty="0">
                <a:solidFill>
                  <a:schemeClr val="tx1"/>
                </a:solidFill>
                <a:effectLst/>
                <a:latin typeface="+mn-lt"/>
                <a:ea typeface="+mn-ea"/>
                <a:cs typeface="+mn-cs"/>
              </a:rPr>
              <a:t>忘记和输入门。不同于之前是分开确定什么忘记和需要添加什么新的信息，这里是一同做出决定。我们仅仅会当我们将要输入在当前位置时忘记。我们仅仅输入新的值到那些我们已经忘记旧的信息的那些状态 。</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54</a:t>
            </a:fld>
            <a:endParaRPr lang="en-US"/>
          </a:p>
        </p:txBody>
      </p:sp>
    </p:spTree>
    <p:extLst>
      <p:ext uri="{BB962C8B-B14F-4D97-AF65-F5344CB8AC3E}">
        <p14:creationId xmlns:p14="http://schemas.microsoft.com/office/powerpoint/2010/main" val="2515261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mn-lt"/>
                <a:ea typeface="+mn-ea"/>
                <a:cs typeface="+mn-cs"/>
              </a:rPr>
              <a:t>另一个改动较大的变体是 </a:t>
            </a:r>
            <a:r>
              <a:rPr lang="en-US" altLang="zh-CN" sz="1200" b="0" i="0" kern="1200" dirty="0">
                <a:solidFill>
                  <a:schemeClr val="tx1"/>
                </a:solidFill>
                <a:effectLst/>
                <a:latin typeface="+mn-lt"/>
                <a:ea typeface="+mn-ea"/>
                <a:cs typeface="+mn-cs"/>
              </a:rPr>
              <a:t>Gated Recurrent Unit (GRU)</a:t>
            </a:r>
            <a:r>
              <a:rPr lang="zh-CN" altLang="en-US" sz="1200" b="0" i="0" kern="1200" dirty="0">
                <a:solidFill>
                  <a:schemeClr val="tx1"/>
                </a:solidFill>
                <a:effectLst/>
                <a:latin typeface="+mn-lt"/>
                <a:ea typeface="+mn-ea"/>
                <a:cs typeface="+mn-cs"/>
              </a:rPr>
              <a:t>，这是由 </a:t>
            </a:r>
            <a:r>
              <a:rPr lang="en-US" altLang="zh-CN" sz="1200" b="0" i="0" u="none" strike="noStrike" kern="1200" dirty="0">
                <a:solidFill>
                  <a:schemeClr val="tx1"/>
                </a:solidFill>
                <a:effectLst/>
                <a:latin typeface="+mn-lt"/>
                <a:ea typeface="+mn-ea"/>
                <a:cs typeface="+mn-cs"/>
                <a:hlinkClick r:id="rId3"/>
              </a:rPr>
              <a:t>Cho, et al. (2014)</a:t>
            </a:r>
            <a:r>
              <a:rPr lang="zh-CN" altLang="en-US" sz="1200" b="0" i="0" kern="1200" dirty="0">
                <a:solidFill>
                  <a:schemeClr val="tx1"/>
                </a:solidFill>
                <a:effectLst/>
                <a:latin typeface="+mn-lt"/>
                <a:ea typeface="+mn-ea"/>
                <a:cs typeface="+mn-cs"/>
              </a:rPr>
              <a:t> 提出。它将忘记门和输入门合成了一个单一的 更新门。同样还混合了细胞状态和隐藏状态，和其他一些改动。最终的模型比标准的 </a:t>
            </a:r>
            <a:r>
              <a:rPr lang="en-US" altLang="zh-CN" sz="1200" b="0" i="0" kern="1200" dirty="0">
                <a:solidFill>
                  <a:schemeClr val="tx1"/>
                </a:solidFill>
                <a:effectLst/>
                <a:latin typeface="+mn-lt"/>
                <a:ea typeface="+mn-ea"/>
                <a:cs typeface="+mn-cs"/>
              </a:rPr>
              <a:t>LSTM </a:t>
            </a:r>
            <a:r>
              <a:rPr lang="zh-CN" altLang="en-US" sz="1200" b="0" i="0" kern="1200" dirty="0">
                <a:solidFill>
                  <a:schemeClr val="tx1"/>
                </a:solidFill>
                <a:effectLst/>
                <a:latin typeface="+mn-lt"/>
                <a:ea typeface="+mn-ea"/>
                <a:cs typeface="+mn-cs"/>
              </a:rPr>
              <a:t>模型要简单，也是非常流行的变体。</a:t>
            </a:r>
          </a:p>
          <a:p>
            <a:endParaRPr lang="en-US" altLang="zh-CN" dirty="0"/>
          </a:p>
          <a:p>
            <a:r>
              <a:rPr lang="zh-CN" altLang="en-US" sz="1200" b="0" i="0" kern="1200" dirty="0">
                <a:solidFill>
                  <a:schemeClr val="tx1"/>
                </a:solidFill>
                <a:effectLst/>
                <a:latin typeface="+mn-lt"/>
                <a:ea typeface="+mn-ea"/>
                <a:cs typeface="+mn-cs"/>
              </a:rPr>
              <a:t>其中， </a:t>
            </a:r>
            <a:r>
              <a:rPr lang="en-US" altLang="zh-CN" sz="1200" b="0" i="0" u="none" strike="noStrike" kern="1200" dirty="0" err="1">
                <a:solidFill>
                  <a:schemeClr val="tx1"/>
                </a:solidFill>
                <a:effectLst/>
                <a:latin typeface="+mn-lt"/>
                <a:ea typeface="+mn-ea"/>
                <a:cs typeface="+mn-cs"/>
              </a:rPr>
              <a:t>rt</a:t>
            </a:r>
            <a:r>
              <a:rPr lang="zh-CN" altLang="en-US" sz="1200" b="0" i="0" kern="1200" dirty="0">
                <a:solidFill>
                  <a:schemeClr val="tx1"/>
                </a:solidFill>
                <a:effectLst/>
                <a:latin typeface="+mn-lt"/>
                <a:ea typeface="+mn-ea"/>
                <a:cs typeface="+mn-cs"/>
              </a:rPr>
              <a:t>表示重置门，</a:t>
            </a:r>
            <a:r>
              <a:rPr lang="en-US" altLang="zh-CN" sz="1200" b="0" i="0" u="none" strike="noStrike" kern="1200" dirty="0" err="1">
                <a:solidFill>
                  <a:schemeClr val="tx1"/>
                </a:solidFill>
                <a:effectLst/>
                <a:latin typeface="+mn-lt"/>
                <a:ea typeface="+mn-ea"/>
                <a:cs typeface="+mn-cs"/>
              </a:rPr>
              <a:t>zt</a:t>
            </a:r>
            <a:r>
              <a:rPr lang="zh-CN" altLang="en-US" sz="1200" b="0" i="0" kern="1200" dirty="0">
                <a:solidFill>
                  <a:schemeClr val="tx1"/>
                </a:solidFill>
                <a:effectLst/>
                <a:latin typeface="+mn-lt"/>
                <a:ea typeface="+mn-ea"/>
                <a:cs typeface="+mn-cs"/>
              </a:rPr>
              <a:t>表示更新门。</a:t>
            </a:r>
            <a:r>
              <a:rPr lang="zh-CN" altLang="en-US" sz="1200" b="1" i="0" kern="1200" dirty="0">
                <a:solidFill>
                  <a:schemeClr val="tx1"/>
                </a:solidFill>
                <a:effectLst/>
                <a:latin typeface="+mn-lt"/>
                <a:ea typeface="+mn-ea"/>
                <a:cs typeface="+mn-cs"/>
              </a:rPr>
              <a:t>重置门决定是否将之前的状态忘记。（作用相当于合并了 </a:t>
            </a:r>
            <a:r>
              <a:rPr lang="en-US" altLang="zh-CN" sz="1200" b="1" i="0" kern="1200" dirty="0">
                <a:solidFill>
                  <a:schemeClr val="tx1"/>
                </a:solidFill>
                <a:effectLst/>
                <a:latin typeface="+mn-lt"/>
                <a:ea typeface="+mn-ea"/>
                <a:cs typeface="+mn-cs"/>
              </a:rPr>
              <a:t>LSTM </a:t>
            </a:r>
            <a:r>
              <a:rPr lang="zh-CN" altLang="en-US" sz="1200" b="1" i="0" kern="1200" dirty="0">
                <a:solidFill>
                  <a:schemeClr val="tx1"/>
                </a:solidFill>
                <a:effectLst/>
                <a:latin typeface="+mn-lt"/>
                <a:ea typeface="+mn-ea"/>
                <a:cs typeface="+mn-cs"/>
              </a:rPr>
              <a:t>中的遗忘门和传入门）</a:t>
            </a:r>
            <a:r>
              <a:rPr lang="zh-CN" altLang="en-US" sz="1200" b="0" i="0" kern="1200" dirty="0">
                <a:solidFill>
                  <a:schemeClr val="tx1"/>
                </a:solidFill>
                <a:effectLst/>
                <a:latin typeface="+mn-lt"/>
                <a:ea typeface="+mn-ea"/>
                <a:cs typeface="+mn-cs"/>
              </a:rPr>
              <a:t>当 </a:t>
            </a:r>
            <a:r>
              <a:rPr lang="en-US" altLang="zh-CN" sz="1200" b="0" i="0" u="none" strike="noStrike" kern="1200" dirty="0" err="1">
                <a:solidFill>
                  <a:schemeClr val="tx1"/>
                </a:solidFill>
                <a:effectLst/>
                <a:latin typeface="+mn-lt"/>
                <a:ea typeface="+mn-ea"/>
                <a:cs typeface="+mn-cs"/>
              </a:rPr>
              <a:t>rt</a:t>
            </a:r>
            <a:r>
              <a:rPr lang="zh-CN" altLang="en-US" sz="1200" b="0" i="0" kern="1200" dirty="0">
                <a:solidFill>
                  <a:schemeClr val="tx1"/>
                </a:solidFill>
                <a:effectLst/>
                <a:latin typeface="+mn-lt"/>
                <a:ea typeface="+mn-ea"/>
                <a:cs typeface="+mn-cs"/>
              </a:rPr>
              <a:t>趋于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的时候，前一个时刻的状态信息 </a:t>
            </a:r>
            <a:r>
              <a:rPr lang="en-US" altLang="zh-CN" sz="1200" b="0" i="0" u="none" strike="noStrike" kern="1200" dirty="0" err="1">
                <a:solidFill>
                  <a:schemeClr val="tx1"/>
                </a:solidFill>
                <a:effectLst/>
                <a:latin typeface="+mn-lt"/>
                <a:ea typeface="+mn-ea"/>
                <a:cs typeface="+mn-cs"/>
              </a:rPr>
              <a:t>ht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会被忘掉，隐藏状态 </a:t>
            </a:r>
            <a:r>
              <a:rPr lang="en-US" altLang="zh-CN" sz="1200" b="0" i="0" u="none" strike="noStrike" kern="1200" dirty="0" err="1">
                <a:solidFill>
                  <a:schemeClr val="tx1"/>
                </a:solidFill>
                <a:effectLst/>
                <a:latin typeface="+mn-lt"/>
                <a:ea typeface="+mn-ea"/>
                <a:cs typeface="+mn-cs"/>
              </a:rPr>
              <a:t>ht</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会被重置为当前输入的信息。</a:t>
            </a:r>
            <a:r>
              <a:rPr lang="zh-CN" altLang="en-US" sz="1200" b="1" i="0" kern="1200" dirty="0">
                <a:solidFill>
                  <a:schemeClr val="tx1"/>
                </a:solidFill>
                <a:effectLst/>
                <a:latin typeface="+mn-lt"/>
                <a:ea typeface="+mn-ea"/>
                <a:cs typeface="+mn-cs"/>
              </a:rPr>
              <a:t>更新门决定是否要将隐藏状态更新为新的状态</a:t>
            </a:r>
            <a:r>
              <a:rPr lang="en-US" altLang="zh-CN" sz="1200" b="0" i="0" u="none" strike="noStrike" kern="1200" dirty="0" err="1">
                <a:solidFill>
                  <a:schemeClr val="tx1"/>
                </a:solidFill>
                <a:effectLst/>
                <a:latin typeface="+mn-lt"/>
                <a:ea typeface="+mn-ea"/>
                <a:cs typeface="+mn-cs"/>
              </a:rPr>
              <a:t>ht</a:t>
            </a:r>
            <a:r>
              <a:rPr lang="en-US" altLang="zh-CN" sz="1200" b="0" i="0" u="none" strike="noStrike"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（作用相当于 </a:t>
            </a:r>
            <a:r>
              <a:rPr lang="en-US" altLang="zh-CN" sz="1200" b="1" i="0" kern="1200" dirty="0">
                <a:solidFill>
                  <a:schemeClr val="tx1"/>
                </a:solidFill>
                <a:effectLst/>
                <a:latin typeface="+mn-lt"/>
                <a:ea typeface="+mn-ea"/>
                <a:cs typeface="+mn-cs"/>
              </a:rPr>
              <a:t>LSTM </a:t>
            </a:r>
            <a:r>
              <a:rPr lang="zh-CN" altLang="en-US" sz="1200" b="1" i="0" kern="1200" dirty="0">
                <a:solidFill>
                  <a:schemeClr val="tx1"/>
                </a:solidFill>
                <a:effectLst/>
                <a:latin typeface="+mn-lt"/>
                <a:ea typeface="+mn-ea"/>
                <a:cs typeface="+mn-cs"/>
              </a:rPr>
              <a:t>中的输出门）</a:t>
            </a:r>
            <a:r>
              <a:rPr lang="zh-CN" altLang="en-US" sz="1200" b="0" i="0" kern="1200" dirty="0">
                <a:solidFill>
                  <a:schemeClr val="tx1"/>
                </a:solidFill>
                <a:effectLst/>
                <a:latin typeface="+mn-lt"/>
                <a:ea typeface="+mn-ea"/>
                <a:cs typeface="+mn-cs"/>
              </a:rPr>
              <a:t> </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55</a:t>
            </a:fld>
            <a:endParaRPr lang="en-US"/>
          </a:p>
        </p:txBody>
      </p:sp>
    </p:spTree>
    <p:extLst>
      <p:ext uri="{BB962C8B-B14F-4D97-AF65-F5344CB8AC3E}">
        <p14:creationId xmlns:p14="http://schemas.microsoft.com/office/powerpoint/2010/main" val="212641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cortex </a:t>
            </a:r>
            <a:r>
              <a:rPr lang="zh-CN" altLang="en-US" dirty="0"/>
              <a:t>皮质</a:t>
            </a:r>
          </a:p>
        </p:txBody>
      </p:sp>
      <p:sp>
        <p:nvSpPr>
          <p:cNvPr id="4" name="灯片编号占位符 3"/>
          <p:cNvSpPr>
            <a:spLocks noGrp="1"/>
          </p:cNvSpPr>
          <p:nvPr>
            <p:ph type="sldNum" sz="quarter" idx="10"/>
          </p:nvPr>
        </p:nvSpPr>
        <p:spPr/>
        <p:txBody>
          <a:bodyPr/>
          <a:lstStyle/>
          <a:p>
            <a:fld id="{1CA714FF-B8DD-4C86-8A6C-413D8D8DE891}" type="slidenum">
              <a:rPr lang="en-US" smtClean="0"/>
              <a:pPr/>
              <a:t>6</a:t>
            </a:fld>
            <a:endParaRPr lang="en-US"/>
          </a:p>
        </p:txBody>
      </p:sp>
    </p:spTree>
    <p:extLst>
      <p:ext uri="{BB962C8B-B14F-4D97-AF65-F5344CB8AC3E}">
        <p14:creationId xmlns:p14="http://schemas.microsoft.com/office/powerpoint/2010/main" val="3197518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表示学习</a:t>
            </a:r>
          </a:p>
        </p:txBody>
      </p:sp>
      <p:sp>
        <p:nvSpPr>
          <p:cNvPr id="4" name="灯片编号占位符 3"/>
          <p:cNvSpPr>
            <a:spLocks noGrp="1"/>
          </p:cNvSpPr>
          <p:nvPr>
            <p:ph type="sldNum" sz="quarter" idx="10"/>
          </p:nvPr>
        </p:nvSpPr>
        <p:spPr/>
        <p:txBody>
          <a:bodyPr/>
          <a:lstStyle/>
          <a:p>
            <a:fld id="{1CA714FF-B8DD-4C86-8A6C-413D8D8DE891}" type="slidenum">
              <a:rPr lang="en-US" smtClean="0"/>
              <a:pPr/>
              <a:t>10</a:t>
            </a:fld>
            <a:endParaRPr lang="en-US"/>
          </a:p>
        </p:txBody>
      </p:sp>
    </p:spTree>
    <p:extLst>
      <p:ext uri="{BB962C8B-B14F-4D97-AF65-F5344CB8AC3E}">
        <p14:creationId xmlns:p14="http://schemas.microsoft.com/office/powerpoint/2010/main" val="1458489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texton</a:t>
            </a:r>
            <a:r>
              <a:rPr lang="en-US" altLang="zh-CN" dirty="0"/>
              <a:t> </a:t>
            </a:r>
            <a:r>
              <a:rPr lang="zh-CN" altLang="en-US" dirty="0"/>
              <a:t>纹理</a:t>
            </a:r>
            <a:endParaRPr lang="en-US" altLang="zh-CN" dirty="0"/>
          </a:p>
          <a:p>
            <a:r>
              <a:rPr lang="en-US" altLang="zh-CN" sz="1200" dirty="0"/>
              <a:t>Motif </a:t>
            </a:r>
            <a:r>
              <a:rPr lang="zh-CN" altLang="en-US" sz="1200" dirty="0"/>
              <a:t>模序</a:t>
            </a:r>
            <a:endParaRPr lang="en-US" altLang="zh-CN" sz="1200" dirty="0"/>
          </a:p>
          <a:p>
            <a:r>
              <a:rPr lang="en-US" altLang="zh-CN" sz="1200" dirty="0"/>
              <a:t>Clause </a:t>
            </a:r>
            <a:r>
              <a:rPr lang="zh-CN" altLang="en-US" sz="1200" dirty="0"/>
              <a:t>分句</a:t>
            </a: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11</a:t>
            </a:fld>
            <a:endParaRPr lang="en-US"/>
          </a:p>
        </p:txBody>
      </p:sp>
    </p:spTree>
    <p:extLst>
      <p:ext uri="{BB962C8B-B14F-4D97-AF65-F5344CB8AC3E}">
        <p14:creationId xmlns:p14="http://schemas.microsoft.com/office/powerpoint/2010/main" val="229109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首先介绍些背景。当你第一次听到卷积神经网络这一术语，可能会联想到神经科学或生物学，那就对了。可以这样说。</a:t>
            </a:r>
            <a:r>
              <a:rPr lang="en-US" altLang="zh-CN" dirty="0"/>
              <a:t>CNN </a:t>
            </a:r>
            <a:r>
              <a:rPr lang="zh-CN" altLang="en-US" dirty="0"/>
              <a:t>的确是从视觉皮层的生物学上获得启发的。视觉皮层有小部分细胞对特定部分的视觉区域敏感。</a:t>
            </a:r>
            <a:r>
              <a:rPr lang="en-US" altLang="zh-CN" dirty="0"/>
              <a:t>Hubel </a:t>
            </a:r>
            <a:r>
              <a:rPr lang="zh-CN" altLang="en-US" dirty="0"/>
              <a:t>和 </a:t>
            </a:r>
            <a:r>
              <a:rPr lang="en-US" altLang="zh-CN" dirty="0"/>
              <a:t>Wiesel </a:t>
            </a:r>
            <a:r>
              <a:rPr lang="zh-CN" altLang="en-US" dirty="0"/>
              <a:t>于 </a:t>
            </a:r>
            <a:r>
              <a:rPr lang="en-US" altLang="zh-CN" dirty="0"/>
              <a:t>1962 </a:t>
            </a:r>
            <a:r>
              <a:rPr lang="zh-CN" altLang="en-US" dirty="0"/>
              <a:t>年进行的一项有趣的试验详细说明了这一观点，他们验证出大脑中的一些个体神经细胞只有在特定方向的边缘存在时才能做出反应（即放电）。例如，一些神经元只对垂直边缘兴奋，另一些对水平或对角边缘兴奋。</a:t>
            </a:r>
            <a:r>
              <a:rPr lang="en-US" altLang="zh-CN" dirty="0"/>
              <a:t>Hubel </a:t>
            </a:r>
            <a:r>
              <a:rPr lang="zh-CN" altLang="en-US" dirty="0"/>
              <a:t>和 </a:t>
            </a:r>
            <a:r>
              <a:rPr lang="en-US" altLang="zh-CN" dirty="0" err="1"/>
              <a:t>Wisesl</a:t>
            </a:r>
            <a:r>
              <a:rPr lang="en-US" altLang="zh-CN" dirty="0"/>
              <a:t> </a:t>
            </a:r>
            <a:r>
              <a:rPr lang="zh-CN" altLang="en-US" dirty="0"/>
              <a:t>发现所有这些神经元都以柱状结构的形式进行排列，而且一起工作才能产生视觉感知。这种一个系统中的特定组件有特定任务的观点（视觉皮层的神经元细胞寻找特定特征）在机器中同样适用，这就是 </a:t>
            </a:r>
            <a:r>
              <a:rPr lang="en-US" altLang="zh-CN" dirty="0"/>
              <a:t>CNN </a:t>
            </a:r>
            <a:r>
              <a:rPr lang="zh-CN" altLang="en-US" dirty="0"/>
              <a:t>的基础。</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15</a:t>
            </a:fld>
            <a:endParaRPr lang="en-US"/>
          </a:p>
        </p:txBody>
      </p:sp>
    </p:spTree>
    <p:extLst>
      <p:ext uri="{BB962C8B-B14F-4D97-AF65-F5344CB8AC3E}">
        <p14:creationId xmlns:p14="http://schemas.microsoft.com/office/powerpoint/2010/main" val="2001002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rgbClr val="0000FF"/>
                </a:solidFill>
              </a:rPr>
              <a:t>receptive field </a:t>
            </a:r>
            <a:r>
              <a:rPr lang="zh-CN" altLang="en-US" sz="1200" b="1" dirty="0">
                <a:solidFill>
                  <a:srgbClr val="0000FF"/>
                </a:solidFill>
              </a:rPr>
              <a:t>感受野</a:t>
            </a: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18</a:t>
            </a:fld>
            <a:endParaRPr lang="en-US"/>
          </a:p>
        </p:txBody>
      </p:sp>
    </p:spTree>
    <p:extLst>
      <p:ext uri="{BB962C8B-B14F-4D97-AF65-F5344CB8AC3E}">
        <p14:creationId xmlns:p14="http://schemas.microsoft.com/office/powerpoint/2010/main" val="1970948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CNN </a:t>
            </a:r>
            <a:r>
              <a:rPr lang="zh-CN" altLang="en-US" dirty="0"/>
              <a:t>的第一层通常是卷积层（</a:t>
            </a:r>
            <a:r>
              <a:rPr lang="en-US" altLang="zh-CN" dirty="0"/>
              <a:t>Convolutional Layer</a:t>
            </a:r>
            <a:r>
              <a:rPr lang="zh-CN" altLang="en-US" dirty="0"/>
              <a:t>）。首先需要了解卷积层的输入内容是什么。如上所述，输入内容为一个 </a:t>
            </a:r>
            <a:r>
              <a:rPr lang="en-US" altLang="zh-CN" dirty="0"/>
              <a:t>32 x 32 x 3 </a:t>
            </a:r>
            <a:r>
              <a:rPr lang="zh-CN" altLang="en-US" dirty="0"/>
              <a:t>的像素值数组。现在，解释卷积层的最佳方法是想象有一束手电筒光正从图像的左上角照过。假设手电筒光可以覆盖 </a:t>
            </a:r>
            <a:r>
              <a:rPr lang="en-US" altLang="zh-CN" dirty="0"/>
              <a:t>5 x 5 </a:t>
            </a:r>
            <a:r>
              <a:rPr lang="zh-CN" altLang="en-US" dirty="0"/>
              <a:t>的区域，想象一下手电筒光照过输入图像的所有区域。在机器学习术语中，这束手电筒被叫做过滤器（</a:t>
            </a:r>
            <a:r>
              <a:rPr lang="en-US" altLang="zh-CN" dirty="0"/>
              <a:t>filter</a:t>
            </a:r>
            <a:r>
              <a:rPr lang="zh-CN" altLang="en-US" dirty="0"/>
              <a:t>，有时候也被称为神经元（</a:t>
            </a:r>
            <a:r>
              <a:rPr lang="en-US" altLang="zh-CN" dirty="0"/>
              <a:t>neuron</a:t>
            </a:r>
            <a:r>
              <a:rPr lang="zh-CN" altLang="en-US" dirty="0"/>
              <a:t>）或核（</a:t>
            </a:r>
            <a:r>
              <a:rPr lang="en-US" altLang="zh-CN" dirty="0"/>
              <a:t>kernel</a:t>
            </a:r>
            <a:r>
              <a:rPr lang="zh-CN" altLang="en-US" dirty="0"/>
              <a:t>）），被照过的区域被称为感受野（</a:t>
            </a:r>
            <a:r>
              <a:rPr lang="en-US" altLang="zh-CN" dirty="0"/>
              <a:t>receptive field</a:t>
            </a:r>
            <a:r>
              <a:rPr lang="zh-CN" altLang="en-US" dirty="0"/>
              <a:t>）。过滤器同样也是一个数组（其中的数字被称作权重或参数）。重点在于过滤器的深度必须与输入内容的深度相同（这样才能确保可以进行数学运算），因此过滤器大小为 </a:t>
            </a:r>
            <a:r>
              <a:rPr lang="en-US" altLang="zh-CN" dirty="0"/>
              <a:t>5 x 5 x 3</a:t>
            </a:r>
            <a:r>
              <a:rPr lang="zh-CN" altLang="en-US" dirty="0"/>
              <a:t>。现在，以过滤器所处在的第一个位置为例，即图像的左上角。当筛选值在图像上滑动（卷积运算）时，过滤器中的值会与图像中的原始像素值相乘（又称为计算点积）。这些乘积被加在一起（从数学上来说，一共会有 </a:t>
            </a:r>
            <a:r>
              <a:rPr lang="en-US" altLang="zh-CN" dirty="0"/>
              <a:t>75 </a:t>
            </a:r>
            <a:r>
              <a:rPr lang="zh-CN" altLang="en-US" dirty="0"/>
              <a:t>个乘积）。现在你得到了一个数字。切记，该数字只是表示过滤器位于图片左上角的情况。我们在输入内容上的每一位置重复该过程。（下一步将是将过滤器右移 </a:t>
            </a:r>
            <a:r>
              <a:rPr lang="en-US" altLang="zh-CN" dirty="0"/>
              <a:t>1 </a:t>
            </a:r>
            <a:r>
              <a:rPr lang="zh-CN" altLang="en-US" dirty="0"/>
              <a:t>单元，接着再右移 </a:t>
            </a:r>
            <a:r>
              <a:rPr lang="en-US" altLang="zh-CN" dirty="0"/>
              <a:t>1 </a:t>
            </a:r>
            <a:r>
              <a:rPr lang="zh-CN" altLang="en-US" dirty="0"/>
              <a:t>单元，以此类推。）输入内容上的每一特定位置都会产生一个数字。过滤器滑过所有位置后将得到一个 </a:t>
            </a:r>
            <a:r>
              <a:rPr lang="en-US" altLang="zh-CN" dirty="0"/>
              <a:t>28 x 28 x 1 </a:t>
            </a:r>
            <a:r>
              <a:rPr lang="zh-CN" altLang="en-US" dirty="0"/>
              <a:t>的数组，我们称之为激活映射（</a:t>
            </a:r>
            <a:r>
              <a:rPr lang="en-US" altLang="zh-CN" dirty="0"/>
              <a:t>activation map</a:t>
            </a:r>
            <a:r>
              <a:rPr lang="zh-CN" altLang="en-US" dirty="0"/>
              <a:t>）或特征映射（</a:t>
            </a:r>
            <a:r>
              <a:rPr lang="en-US" altLang="zh-CN" dirty="0"/>
              <a:t>feature map</a:t>
            </a:r>
            <a:r>
              <a:rPr lang="zh-CN" altLang="en-US" dirty="0"/>
              <a:t>）。之所以得到一个 </a:t>
            </a:r>
            <a:r>
              <a:rPr lang="en-US" altLang="zh-CN" dirty="0"/>
              <a:t>28 x 28 </a:t>
            </a:r>
            <a:r>
              <a:rPr lang="zh-CN" altLang="en-US" dirty="0"/>
              <a:t>的数组的原因在于，在一张 </a:t>
            </a:r>
            <a:r>
              <a:rPr lang="en-US" altLang="zh-CN" dirty="0"/>
              <a:t>32 x 32 </a:t>
            </a:r>
            <a:r>
              <a:rPr lang="zh-CN" altLang="en-US" dirty="0"/>
              <a:t>的输入图像上，</a:t>
            </a:r>
            <a:r>
              <a:rPr lang="en-US" altLang="zh-CN" dirty="0"/>
              <a:t>5 x 5 </a:t>
            </a:r>
            <a:r>
              <a:rPr lang="zh-CN" altLang="en-US" dirty="0"/>
              <a:t>的过滤器能够覆盖到 </a:t>
            </a:r>
            <a:r>
              <a:rPr lang="en-US" altLang="zh-CN" dirty="0"/>
              <a:t>784 </a:t>
            </a:r>
            <a:r>
              <a:rPr lang="zh-CN" altLang="en-US" dirty="0"/>
              <a:t>个不同的位置。这 </a:t>
            </a:r>
            <a:r>
              <a:rPr lang="en-US" altLang="zh-CN" dirty="0"/>
              <a:t>784 </a:t>
            </a:r>
            <a:r>
              <a:rPr lang="zh-CN" altLang="en-US" dirty="0"/>
              <a:t>个位置可映射为一个 </a:t>
            </a:r>
            <a:r>
              <a:rPr lang="en-US" altLang="zh-CN" dirty="0"/>
              <a:t>28 x 28 </a:t>
            </a:r>
            <a:r>
              <a:rPr lang="zh-CN" altLang="en-US" dirty="0"/>
              <a:t>的数组。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当我们使用两个而不是一个 </a:t>
            </a:r>
            <a:r>
              <a:rPr lang="en-US" altLang="zh-CN" sz="1200" b="0" i="0" kern="1200" dirty="0">
                <a:solidFill>
                  <a:schemeClr val="tx1"/>
                </a:solidFill>
                <a:effectLst/>
                <a:latin typeface="+mn-lt"/>
                <a:ea typeface="+mn-ea"/>
                <a:cs typeface="+mn-cs"/>
              </a:rPr>
              <a:t>5 x 5 x 3 </a:t>
            </a:r>
            <a:r>
              <a:rPr lang="zh-CN" altLang="en-US" sz="1200" b="0" i="0" kern="1200" dirty="0">
                <a:solidFill>
                  <a:schemeClr val="tx1"/>
                </a:solidFill>
                <a:effectLst/>
                <a:latin typeface="+mn-lt"/>
                <a:ea typeface="+mn-ea"/>
                <a:cs typeface="+mn-cs"/>
              </a:rPr>
              <a:t>的过滤器时，输出总量将会变成 </a:t>
            </a:r>
            <a:r>
              <a:rPr lang="en-US" altLang="zh-CN" sz="1200" b="0" i="0" kern="1200" dirty="0">
                <a:solidFill>
                  <a:schemeClr val="tx1"/>
                </a:solidFill>
                <a:effectLst/>
                <a:latin typeface="+mn-lt"/>
                <a:ea typeface="+mn-ea"/>
                <a:cs typeface="+mn-cs"/>
              </a:rPr>
              <a:t>28 x 28 x 2</a:t>
            </a:r>
            <a:r>
              <a:rPr lang="zh-CN" altLang="en-US" sz="1200" b="0" i="0" kern="1200" dirty="0">
                <a:solidFill>
                  <a:schemeClr val="tx1"/>
                </a:solidFill>
                <a:effectLst/>
                <a:latin typeface="+mn-lt"/>
                <a:ea typeface="+mn-ea"/>
                <a:cs typeface="+mn-cs"/>
              </a:rPr>
              <a:t>。采用的过滤器越多，空间维度（ </a:t>
            </a:r>
            <a:r>
              <a:rPr lang="en-US" altLang="zh-CN" sz="1200" b="0" i="0" kern="1200" dirty="0">
                <a:solidFill>
                  <a:schemeClr val="tx1"/>
                </a:solidFill>
                <a:effectLst/>
                <a:latin typeface="+mn-lt"/>
                <a:ea typeface="+mn-ea"/>
                <a:cs typeface="+mn-cs"/>
              </a:rPr>
              <a:t>spatial dimensions</a:t>
            </a:r>
            <a:r>
              <a:rPr lang="zh-CN" altLang="en-US" sz="1200" b="0" i="0" kern="1200" dirty="0">
                <a:solidFill>
                  <a:schemeClr val="tx1"/>
                </a:solidFill>
                <a:effectLst/>
                <a:latin typeface="+mn-lt"/>
                <a:ea typeface="+mn-ea"/>
                <a:cs typeface="+mn-cs"/>
              </a:rPr>
              <a:t>）保留得也就越好。数学上而言，这就是卷积层上发生的事情。</a:t>
            </a:r>
            <a:br>
              <a:rPr lang="zh-CN" altLang="en-US" dirty="0"/>
            </a:b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19</a:t>
            </a:fld>
            <a:endParaRPr lang="en-US"/>
          </a:p>
        </p:txBody>
      </p:sp>
    </p:spTree>
    <p:extLst>
      <p:ext uri="{BB962C8B-B14F-4D97-AF65-F5344CB8AC3E}">
        <p14:creationId xmlns:p14="http://schemas.microsoft.com/office/powerpoint/2010/main" val="4150682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不过，从高层次角度而言卷积是如何工作的？每个过滤器可以被看成是特征标识符（ </a:t>
            </a:r>
            <a:r>
              <a:rPr lang="en-US" altLang="zh-CN" dirty="0"/>
              <a:t>feature identifiers</a:t>
            </a:r>
            <a:r>
              <a:rPr lang="zh-CN" altLang="en-US" dirty="0"/>
              <a:t>）。这里的特征指的是例如直边缘、原色、曲线之类的东西。想一想所有图像都共有的一些最简单的特征。假设第一组过滤器是 </a:t>
            </a:r>
            <a:r>
              <a:rPr lang="en-US" altLang="zh-CN" dirty="0"/>
              <a:t>7 x 7 x 3 </a:t>
            </a:r>
            <a:r>
              <a:rPr lang="zh-CN" altLang="en-US" dirty="0"/>
              <a:t>的曲线检测器。（在这一节，为了易于分析，暂且忽略该过滤器的深度为 </a:t>
            </a:r>
            <a:r>
              <a:rPr lang="en-US" altLang="zh-CN" dirty="0"/>
              <a:t>3 </a:t>
            </a:r>
            <a:r>
              <a:rPr lang="zh-CN" altLang="en-US" dirty="0"/>
              <a:t>个单元，只考虑过滤器和图像的顶层层面。）作为曲线过滤器，它将有一个像素结构，在曲线形状旁时会产生更高的数值（切记，我们所讨论的过滤器不过是一组数值！）</a:t>
            </a:r>
          </a:p>
          <a:p>
            <a:br>
              <a:rPr lang="en-US" altLang="zh-CN" dirty="0"/>
            </a:b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20</a:t>
            </a:fld>
            <a:endParaRPr lang="en-US"/>
          </a:p>
        </p:txBody>
      </p:sp>
    </p:spTree>
    <p:extLst>
      <p:ext uri="{BB962C8B-B14F-4D97-AF65-F5344CB8AC3E}">
        <p14:creationId xmlns:p14="http://schemas.microsoft.com/office/powerpoint/2010/main" val="98197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65BD7F-CF5E-4CA1-A66C-9932D20AF6DF}" type="datetime1">
              <a:rPr lang="en-US" smtClean="0"/>
              <a:pPr/>
              <a:t>2/18/2021</a:t>
            </a:fld>
            <a:endParaRPr lang="en-US" dirty="0"/>
          </a:p>
        </p:txBody>
      </p:sp>
      <p:sp>
        <p:nvSpPr>
          <p:cNvPr id="5" name="Footer Placeholder 4"/>
          <p:cNvSpPr>
            <a:spLocks noGrp="1"/>
          </p:cNvSpPr>
          <p:nvPr>
            <p:ph type="ftr" sz="quarter" idx="11"/>
          </p:nvPr>
        </p:nvSpPr>
        <p:spPr/>
        <p:txBody>
          <a:bodyPr/>
          <a:lstStyle/>
          <a:p>
            <a:r>
              <a:rPr lang="en-US" dirty="0"/>
              <a:t>Transportation Big Data Analytics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39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D5B335-A9DC-419A-B162-31094CAA7603}" type="datetime1">
              <a:rPr lang="en-US" smtClean="0"/>
              <a:pPr/>
              <a:t>2/18/2021</a:t>
            </a:fld>
            <a:endParaRPr lang="en-US" dirty="0"/>
          </a:p>
        </p:txBody>
      </p:sp>
      <p:sp>
        <p:nvSpPr>
          <p:cNvPr id="5" name="Footer Placeholder 4"/>
          <p:cNvSpPr>
            <a:spLocks noGrp="1"/>
          </p:cNvSpPr>
          <p:nvPr>
            <p:ph type="ftr" sz="quarter" idx="11"/>
          </p:nvPr>
        </p:nvSpPr>
        <p:spPr/>
        <p:txBody>
          <a:bodyPr/>
          <a:lstStyle/>
          <a:p>
            <a:r>
              <a:rPr lang="en-US" dirty="0"/>
              <a:t>Transportation Big Data Analytics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91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58BD9A-8BE6-4E4B-B841-0A3F6BC7AE56}" type="datetime1">
              <a:rPr lang="en-US" smtClean="0"/>
              <a:pPr/>
              <a:t>2/18/2021</a:t>
            </a:fld>
            <a:endParaRPr lang="en-US" dirty="0"/>
          </a:p>
        </p:txBody>
      </p:sp>
      <p:sp>
        <p:nvSpPr>
          <p:cNvPr id="5" name="Footer Placeholder 4"/>
          <p:cNvSpPr>
            <a:spLocks noGrp="1"/>
          </p:cNvSpPr>
          <p:nvPr>
            <p:ph type="ftr" sz="quarter" idx="11"/>
          </p:nvPr>
        </p:nvSpPr>
        <p:spPr/>
        <p:txBody>
          <a:bodyPr/>
          <a:lstStyle/>
          <a:p>
            <a:r>
              <a:rPr lang="en-US" dirty="0"/>
              <a:t>Transportation Big Data Analytics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6522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914400" y="6248400"/>
            <a:ext cx="2540000" cy="457200"/>
          </a:xfrm>
        </p:spPr>
        <p:txBody>
          <a:bodyPr/>
          <a:lstStyle>
            <a:lvl1pPr>
              <a:defRPr smtClean="0"/>
            </a:lvl1pPr>
          </a:lstStyle>
          <a:p>
            <a:pPr>
              <a:defRPr/>
            </a:pPr>
            <a:fld id="{90765EA4-DE78-4CEC-8C4F-D0DCAA0C0861}" type="datetime1">
              <a:rPr lang="en-US" altLang="en-US" smtClean="0"/>
              <a:pPr>
                <a:defRPr/>
              </a:pPr>
              <a:t>2/18/2021</a:t>
            </a:fld>
            <a:endParaRPr lang="en-US" altLang="en-US"/>
          </a:p>
        </p:txBody>
      </p:sp>
      <p:sp>
        <p:nvSpPr>
          <p:cNvPr id="4" name="Footer Placeholder 3"/>
          <p:cNvSpPr>
            <a:spLocks noGrp="1"/>
          </p:cNvSpPr>
          <p:nvPr>
            <p:ph type="ftr" sz="quarter" idx="11"/>
          </p:nvPr>
        </p:nvSpPr>
        <p:spPr>
          <a:xfrm>
            <a:off x="4165600" y="6248400"/>
            <a:ext cx="3860800" cy="457200"/>
          </a:xfrm>
        </p:spPr>
        <p:txBody>
          <a:bodyPr/>
          <a:lstStyle>
            <a:lvl1pPr>
              <a:defRPr>
                <a:latin typeface="Arial" charset="0"/>
              </a:defRPr>
            </a:lvl1pPr>
          </a:lstStyle>
          <a:p>
            <a:pPr>
              <a:defRPr/>
            </a:pPr>
            <a:r>
              <a:rPr lang="en-US" dirty="0"/>
              <a:t>Transportation Big Data Analytics </a:t>
            </a:r>
          </a:p>
        </p:txBody>
      </p:sp>
      <p:sp>
        <p:nvSpPr>
          <p:cNvPr id="5" name="Slide Number Placeholder 4"/>
          <p:cNvSpPr>
            <a:spLocks noGrp="1"/>
          </p:cNvSpPr>
          <p:nvPr>
            <p:ph type="sldNum" sz="quarter" idx="12"/>
          </p:nvPr>
        </p:nvSpPr>
        <p:spPr>
          <a:xfrm>
            <a:off x="8737600" y="6248400"/>
            <a:ext cx="2540000" cy="457200"/>
          </a:xfrm>
        </p:spPr>
        <p:txBody>
          <a:bodyPr/>
          <a:lstStyle>
            <a:lvl1pPr>
              <a:defRPr smtClean="0"/>
            </a:lvl1pPr>
          </a:lstStyle>
          <a:p>
            <a:pPr>
              <a:defRPr/>
            </a:pPr>
            <a:fld id="{5EB663E8-88FD-4048-9075-AFEE1936E599}" type="slidenum">
              <a:rPr lang="en-US" altLang="en-US"/>
              <a:pPr>
                <a:defRPr/>
              </a:pPr>
              <a:t>‹#›</a:t>
            </a:fld>
            <a:endParaRPr lang="en-US" altLang="en-US"/>
          </a:p>
        </p:txBody>
      </p:sp>
    </p:spTree>
    <p:extLst>
      <p:ext uri="{BB962C8B-B14F-4D97-AF65-F5344CB8AC3E}">
        <p14:creationId xmlns:p14="http://schemas.microsoft.com/office/powerpoint/2010/main" val="754974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pPr lvl="0"/>
            <a:endParaRPr lang="en-US" noProof="0"/>
          </a:p>
        </p:txBody>
      </p:sp>
      <p:sp>
        <p:nvSpPr>
          <p:cNvPr id="5" name="Date Placeholder 4"/>
          <p:cNvSpPr>
            <a:spLocks noGrp="1"/>
          </p:cNvSpPr>
          <p:nvPr>
            <p:ph type="dt" sz="half" idx="10"/>
          </p:nvPr>
        </p:nvSpPr>
        <p:spPr>
          <a:xfrm>
            <a:off x="914400" y="6248400"/>
            <a:ext cx="2540000" cy="457200"/>
          </a:xfrm>
        </p:spPr>
        <p:txBody>
          <a:bodyPr/>
          <a:lstStyle>
            <a:lvl1pPr>
              <a:defRPr smtClean="0"/>
            </a:lvl1pPr>
          </a:lstStyle>
          <a:p>
            <a:pPr>
              <a:defRPr/>
            </a:pPr>
            <a:fld id="{3738CAD1-DA48-423A-852F-D4631EADF94A}" type="datetime1">
              <a:rPr lang="en-US" altLang="en-US" smtClean="0"/>
              <a:pPr>
                <a:defRPr/>
              </a:pPr>
              <a:t>2/18/2021</a:t>
            </a:fld>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atin typeface="Arial" charset="0"/>
              </a:defRPr>
            </a:lvl1pPr>
          </a:lstStyle>
          <a:p>
            <a:pPr>
              <a:defRPr/>
            </a:pPr>
            <a:r>
              <a:rPr lang="en-US" dirty="0"/>
              <a:t>Transportation Big Data Analytics </a:t>
            </a:r>
          </a:p>
        </p:txBody>
      </p:sp>
      <p:sp>
        <p:nvSpPr>
          <p:cNvPr id="7" name="Slide Number Placeholder 6"/>
          <p:cNvSpPr>
            <a:spLocks noGrp="1"/>
          </p:cNvSpPr>
          <p:nvPr>
            <p:ph type="sldNum" sz="quarter" idx="12"/>
          </p:nvPr>
        </p:nvSpPr>
        <p:spPr>
          <a:xfrm>
            <a:off x="8737600" y="6248400"/>
            <a:ext cx="2540000" cy="457200"/>
          </a:xfrm>
        </p:spPr>
        <p:txBody>
          <a:bodyPr/>
          <a:lstStyle>
            <a:lvl1pPr>
              <a:defRPr smtClean="0"/>
            </a:lvl1pPr>
          </a:lstStyle>
          <a:p>
            <a:pPr>
              <a:defRPr/>
            </a:pPr>
            <a:fld id="{5625C99B-E222-49FE-9B47-420BE7C32914}" type="slidenum">
              <a:rPr lang="en-US" altLang="en-US"/>
              <a:pPr>
                <a:defRPr/>
              </a:pPr>
              <a:t>‹#›</a:t>
            </a:fld>
            <a:endParaRPr lang="en-US" altLang="en-US"/>
          </a:p>
        </p:txBody>
      </p:sp>
    </p:spTree>
    <p:extLst>
      <p:ext uri="{BB962C8B-B14F-4D97-AF65-F5344CB8AC3E}">
        <p14:creationId xmlns:p14="http://schemas.microsoft.com/office/powerpoint/2010/main" val="3301155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Footer Placeholder 4"/>
          <p:cNvSpPr>
            <a:spLocks noGrp="1"/>
          </p:cNvSpPr>
          <p:nvPr>
            <p:ph type="ftr" sz="quarter" idx="11"/>
          </p:nvPr>
        </p:nvSpPr>
        <p:spPr>
          <a:xfrm>
            <a:off x="3715078" y="6459785"/>
            <a:ext cx="4822804" cy="365125"/>
          </a:xfrm>
        </p:spPr>
        <p:txBody>
          <a:bodyPr/>
          <a:lstStyle/>
          <a:p>
            <a:r>
              <a:rPr lang="en-US" dirty="0"/>
              <a:t>Transportation Big Data Analytics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6973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056A83-A2FE-493F-A55C-C9F5A1CBC524}" type="datetime1">
              <a:rPr lang="en-US" smtClean="0"/>
              <a:pPr/>
              <a:t>2/18/2021</a:t>
            </a:fld>
            <a:endParaRPr lang="en-US" dirty="0"/>
          </a:p>
        </p:txBody>
      </p:sp>
      <p:sp>
        <p:nvSpPr>
          <p:cNvPr id="5" name="Footer Placeholder 4"/>
          <p:cNvSpPr>
            <a:spLocks noGrp="1"/>
          </p:cNvSpPr>
          <p:nvPr>
            <p:ph type="ftr" sz="quarter" idx="11"/>
          </p:nvPr>
        </p:nvSpPr>
        <p:spPr>
          <a:xfrm>
            <a:off x="3715078" y="6459785"/>
            <a:ext cx="4822804" cy="365125"/>
          </a:xfrm>
        </p:spPr>
        <p:txBody>
          <a:bodyPr/>
          <a:lstStyle/>
          <a:p>
            <a:r>
              <a:rPr lang="en-US" dirty="0"/>
              <a:t>Transportation Big Data Analytics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069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844365"/>
          </a:xfrm>
        </p:spPr>
        <p:txBody>
          <a:bodyPr/>
          <a:lstStyle/>
          <a:p>
            <a:r>
              <a:rPr lang="en-US" dirty="0"/>
              <a:t>Click to edit Master title style</a:t>
            </a:r>
          </a:p>
        </p:txBody>
      </p:sp>
      <p:sp>
        <p:nvSpPr>
          <p:cNvPr id="3" name="Content Placeholder 2"/>
          <p:cNvSpPr>
            <a:spLocks noGrp="1"/>
          </p:cNvSpPr>
          <p:nvPr>
            <p:ph sz="half" idx="1"/>
          </p:nvPr>
        </p:nvSpPr>
        <p:spPr>
          <a:xfrm>
            <a:off x="1097280" y="1244155"/>
            <a:ext cx="4937760" cy="50242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244155"/>
            <a:ext cx="4937760" cy="50242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84C1F6-CA33-4C6C-95B4-67A7163749B7}" type="datetime1">
              <a:rPr lang="en-US" smtClean="0"/>
              <a:pPr/>
              <a:t>2/18/2021</a:t>
            </a:fld>
            <a:endParaRPr lang="en-US" dirty="0"/>
          </a:p>
        </p:txBody>
      </p:sp>
      <p:sp>
        <p:nvSpPr>
          <p:cNvPr id="6" name="Footer Placeholder 5"/>
          <p:cNvSpPr>
            <a:spLocks noGrp="1"/>
          </p:cNvSpPr>
          <p:nvPr>
            <p:ph type="ftr" sz="quarter" idx="11"/>
          </p:nvPr>
        </p:nvSpPr>
        <p:spPr/>
        <p:txBody>
          <a:bodyPr/>
          <a:lstStyle/>
          <a:p>
            <a:r>
              <a:rPr lang="en-US" dirty="0"/>
              <a:t>Transportation Big Data Analytics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030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820302"/>
          </a:xfrm>
        </p:spPr>
        <p:txBody>
          <a:bodyPr/>
          <a:lstStyle/>
          <a:p>
            <a:r>
              <a:rPr lang="en-US" dirty="0"/>
              <a:t>Click to edit Master title style</a:t>
            </a:r>
          </a:p>
        </p:txBody>
      </p:sp>
      <p:sp>
        <p:nvSpPr>
          <p:cNvPr id="3" name="Text Placeholder 2"/>
          <p:cNvSpPr>
            <a:spLocks noGrp="1"/>
          </p:cNvSpPr>
          <p:nvPr>
            <p:ph type="body" idx="1"/>
          </p:nvPr>
        </p:nvSpPr>
        <p:spPr>
          <a:xfrm>
            <a:off x="1097280" y="125651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1992795"/>
            <a:ext cx="4937760" cy="42636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25651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1992793"/>
            <a:ext cx="4937760" cy="42636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A5815B-8905-42FF-8B0D-93F9BE91FDA8}" type="datetime1">
              <a:rPr lang="en-US" smtClean="0"/>
              <a:pPr/>
              <a:t>2/18/2021</a:t>
            </a:fld>
            <a:endParaRPr lang="en-US" dirty="0"/>
          </a:p>
        </p:txBody>
      </p:sp>
      <p:sp>
        <p:nvSpPr>
          <p:cNvPr id="8" name="Footer Placeholder 7"/>
          <p:cNvSpPr>
            <a:spLocks noGrp="1"/>
          </p:cNvSpPr>
          <p:nvPr>
            <p:ph type="ftr" sz="quarter" idx="11"/>
          </p:nvPr>
        </p:nvSpPr>
        <p:spPr/>
        <p:txBody>
          <a:bodyPr/>
          <a:lstStyle/>
          <a:p>
            <a:r>
              <a:rPr lang="en-US" dirty="0"/>
              <a:t>Transportation Big Data Analytics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947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a:lvl1pPr>
          </a:lstStyle>
          <a:p>
            <a:r>
              <a:rPr lang="en-US" dirty="0"/>
              <a:t>Click to edit Master title style</a:t>
            </a:r>
          </a:p>
        </p:txBody>
      </p:sp>
      <p:sp>
        <p:nvSpPr>
          <p:cNvPr id="3" name="Date Placeholder 2"/>
          <p:cNvSpPr>
            <a:spLocks noGrp="1"/>
          </p:cNvSpPr>
          <p:nvPr>
            <p:ph type="dt" sz="half" idx="10"/>
          </p:nvPr>
        </p:nvSpPr>
        <p:spPr/>
        <p:txBody>
          <a:bodyPr/>
          <a:lstStyle/>
          <a:p>
            <a:fld id="{1ACF24A5-8315-45EA-B4D2-CF7000990BC6}" type="datetime1">
              <a:rPr lang="en-US" smtClean="0"/>
              <a:pPr/>
              <a:t>2/18/2021</a:t>
            </a:fld>
            <a:endParaRPr lang="en-US" dirty="0"/>
          </a:p>
        </p:txBody>
      </p:sp>
      <p:sp>
        <p:nvSpPr>
          <p:cNvPr id="4" name="Footer Placeholder 3"/>
          <p:cNvSpPr>
            <a:spLocks noGrp="1"/>
          </p:cNvSpPr>
          <p:nvPr>
            <p:ph type="ftr" sz="quarter" idx="11"/>
          </p:nvPr>
        </p:nvSpPr>
        <p:spPr/>
        <p:txBody>
          <a:bodyPr/>
          <a:lstStyle/>
          <a:p>
            <a:r>
              <a:rPr lang="en-US" dirty="0"/>
              <a:t>Transportation Big Data Analytics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41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833CC26-4775-4E50-8E86-D9CAE0C1B7CB}" type="datetime1">
              <a:rPr lang="en-US" smtClean="0"/>
              <a:pPr/>
              <a:t>2/18/2021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Transportation Big Data Analytics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1"/>
          <p:cNvSpPr>
            <a:spLocks noGrp="1"/>
          </p:cNvSpPr>
          <p:nvPr>
            <p:ph type="title"/>
          </p:nvPr>
        </p:nvSpPr>
        <p:spPr>
          <a:xfrm>
            <a:off x="1097280" y="123091"/>
            <a:ext cx="10058400" cy="999718"/>
          </a:xfrm>
        </p:spPr>
        <p:txBody>
          <a:bodyPr>
            <a:normAutofit/>
          </a:bodyPr>
          <a:lstStyle>
            <a:lvl1pPr>
              <a:defRPr sz="4800"/>
            </a:lvl1pPr>
          </a:lstStyle>
          <a:p>
            <a:r>
              <a:rPr lang="en-US" dirty="0"/>
              <a:t>Click to edit Master title style</a:t>
            </a:r>
          </a:p>
        </p:txBody>
      </p:sp>
    </p:spTree>
    <p:extLst>
      <p:ext uri="{BB962C8B-B14F-4D97-AF65-F5344CB8AC3E}">
        <p14:creationId xmlns:p14="http://schemas.microsoft.com/office/powerpoint/2010/main" val="365317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9693B5-E6D8-413E-B7E8-666CDEB1FB56}" type="datetime1">
              <a:rPr lang="en-US" smtClean="0"/>
              <a:pPr/>
              <a:t>2/18/2021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Transportation Big Data Analytics </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3609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5AE319-A3E3-44E3-9733-47F5D00A289E}" type="datetime1">
              <a:rPr lang="en-US" smtClean="0"/>
              <a:pPr/>
              <a:t>2/18/2021</a:t>
            </a:fld>
            <a:endParaRPr lang="en-US" dirty="0"/>
          </a:p>
        </p:txBody>
      </p:sp>
      <p:sp>
        <p:nvSpPr>
          <p:cNvPr id="6" name="Footer Placeholder 5"/>
          <p:cNvSpPr>
            <a:spLocks noGrp="1"/>
          </p:cNvSpPr>
          <p:nvPr>
            <p:ph type="ftr" sz="quarter" idx="11"/>
          </p:nvPr>
        </p:nvSpPr>
        <p:spPr/>
        <p:txBody>
          <a:bodyPr/>
          <a:lstStyle/>
          <a:p>
            <a:r>
              <a:rPr lang="en-US" dirty="0"/>
              <a:t>Transportation Big Data Analytics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7488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123091"/>
            <a:ext cx="10058400" cy="99971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240778"/>
            <a:ext cx="10058400" cy="5060447"/>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3082D7B-70CD-4A35-A991-59478F78D2F8}" type="datetime1">
              <a:rPr lang="en-US" smtClean="0"/>
              <a:pPr/>
              <a:t>2/18/2021</a:t>
            </a:fld>
            <a:endParaRPr lang="en-US" dirty="0"/>
          </a:p>
        </p:txBody>
      </p:sp>
      <p:sp>
        <p:nvSpPr>
          <p:cNvPr id="5" name="Footer Placeholder 4"/>
          <p:cNvSpPr>
            <a:spLocks noGrp="1"/>
          </p:cNvSpPr>
          <p:nvPr>
            <p:ph type="ftr" sz="quarter" idx="3"/>
          </p:nvPr>
        </p:nvSpPr>
        <p:spPr>
          <a:xfrm>
            <a:off x="3715078"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Transportation Big Data Analytics </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chemeClr val="bg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097280" y="1181793"/>
            <a:ext cx="1006321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2661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21" Type="http://schemas.openxmlformats.org/officeDocument/2006/relationships/image" Target="../media/image951.png"/><Relationship Id="rId2" Type="http://schemas.openxmlformats.org/officeDocument/2006/relationships/notesSlide" Target="../notesSlides/notesSlide14.xml"/><Relationship Id="rId20" Type="http://schemas.openxmlformats.org/officeDocument/2006/relationships/image" Target="../media/image941.png"/><Relationship Id="rId1" Type="http://schemas.openxmlformats.org/officeDocument/2006/relationships/slideLayout" Target="../slideLayouts/slideLayout2.xml"/><Relationship Id="rId23" Type="http://schemas.openxmlformats.org/officeDocument/2006/relationships/image" Target="../media/image1240.png"/><Relationship Id="rId19" Type="http://schemas.openxmlformats.org/officeDocument/2006/relationships/image" Target="../media/image931.png"/><Relationship Id="rId22" Type="http://schemas.openxmlformats.org/officeDocument/2006/relationships/image" Target="../media/image961.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emf"/><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300.png"/><Relationship Id="rId18" Type="http://schemas.openxmlformats.org/officeDocument/2006/relationships/image" Target="../media/image63.png"/><Relationship Id="rId3" Type="http://schemas.openxmlformats.org/officeDocument/2006/relationships/notesSlide" Target="../notesSlides/notesSlide20.xml"/><Relationship Id="rId21" Type="http://schemas.openxmlformats.org/officeDocument/2006/relationships/image" Target="../media/image58.png"/><Relationship Id="rId7" Type="http://schemas.openxmlformats.org/officeDocument/2006/relationships/image" Target="../media/image56.wmf"/><Relationship Id="rId12" Type="http://schemas.openxmlformats.org/officeDocument/2006/relationships/image" Target="../media/image1290.png"/><Relationship Id="rId17" Type="http://schemas.openxmlformats.org/officeDocument/2006/relationships/image" Target="../media/image62.png"/><Relationship Id="rId2" Type="http://schemas.openxmlformats.org/officeDocument/2006/relationships/slideLayout" Target="../slideLayouts/slideLayout2.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80.png"/><Relationship Id="rId5" Type="http://schemas.openxmlformats.org/officeDocument/2006/relationships/image" Target="../media/image55.wmf"/><Relationship Id="rId15" Type="http://schemas.openxmlformats.org/officeDocument/2006/relationships/image" Target="../media/image1320.png"/><Relationship Id="rId10" Type="http://schemas.openxmlformats.org/officeDocument/2006/relationships/image" Target="../media/image1270.png"/><Relationship Id="rId19" Type="http://schemas.openxmlformats.org/officeDocument/2006/relationships/image" Target="../media/image64.png"/><Relationship Id="rId4" Type="http://schemas.openxmlformats.org/officeDocument/2006/relationships/oleObject" Target="../embeddings/oleObject1.bin"/><Relationship Id="rId9" Type="http://schemas.openxmlformats.org/officeDocument/2006/relationships/image" Target="../media/image57.wmf"/><Relationship Id="rId14" Type="http://schemas.openxmlformats.org/officeDocument/2006/relationships/image" Target="../media/image13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9.wmf"/><Relationship Id="rId5" Type="http://schemas.openxmlformats.org/officeDocument/2006/relationships/oleObject" Target="../embeddings/oleObject4.bin"/><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1.wmf"/><Relationship Id="rId5" Type="http://schemas.openxmlformats.org/officeDocument/2006/relationships/oleObject" Target="../embeddings/oleObject5.bin"/><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arxiv.org/pdf/1406.1078v3.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8" Type="http://schemas.openxmlformats.org/officeDocument/2006/relationships/hyperlink" Target="http://colah.github.io/posts/2015-08-Understanding-LSTMs/" TargetMode="External"/><Relationship Id="rId3" Type="http://schemas.openxmlformats.org/officeDocument/2006/relationships/hyperlink" Target="http://ufldl.stanford.edu/tutorial/supervised/FeatureExtractionUsingConvolution/" TargetMode="External"/><Relationship Id="rId7" Type="http://schemas.openxmlformats.org/officeDocument/2006/relationships/hyperlink" Target="https://www.cs.ox.ac.uk/people/nando.defreitas/machinelearning/" TargetMode="External"/><Relationship Id="rId2" Type="http://schemas.openxmlformats.org/officeDocument/2006/relationships/hyperlink" Target="http://neuralnetworksanddeeplearning.com/chap6.html" TargetMode="External"/><Relationship Id="rId1" Type="http://schemas.openxmlformats.org/officeDocument/2006/relationships/slideLayout" Target="../slideLayouts/slideLayout2.xml"/><Relationship Id="rId6" Type="http://schemas.openxmlformats.org/officeDocument/2006/relationships/hyperlink" Target="https://adeshpande3.github.io/adeshpande3.github.io/A-Beginner's-Guide-To-Understanding-Convolutional-Neural-Networks/" TargetMode="External"/><Relationship Id="rId5" Type="http://schemas.openxmlformats.org/officeDocument/2006/relationships/hyperlink" Target="https://www.zhihu.com/question/52668301" TargetMode="External"/><Relationship Id="rId4" Type="http://schemas.openxmlformats.org/officeDocument/2006/relationships/hyperlink" Target="https://uvadlc.github.io/" TargetMode="External"/><Relationship Id="rId9" Type="http://schemas.openxmlformats.org/officeDocument/2006/relationships/hyperlink" Target="https://www.csie.ntu.edu.tw/~yvchen/f106-adl/syllabus.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zh-CN" altLang="en-US" dirty="0"/>
              <a:t>深度学习</a:t>
            </a:r>
            <a:endParaRPr lang="pt-BR" dirty="0"/>
          </a:p>
        </p:txBody>
      </p:sp>
      <p:sp>
        <p:nvSpPr>
          <p:cNvPr id="3" name="Subtitle 2"/>
          <p:cNvSpPr>
            <a:spLocks noGrp="1"/>
          </p:cNvSpPr>
          <p:nvPr>
            <p:ph type="subTitle" idx="1"/>
          </p:nvPr>
        </p:nvSpPr>
        <p:spPr>
          <a:xfrm>
            <a:off x="1100051" y="4455620"/>
            <a:ext cx="10058400" cy="1608850"/>
          </a:xfrm>
        </p:spPr>
        <p:txBody>
          <a:bodyPr>
            <a:normAutofit fontScale="92500" lnSpcReduction="20000"/>
          </a:bodyPr>
          <a:lstStyle/>
          <a:p>
            <a:r>
              <a:rPr lang="zh-CN" altLang="en-US" dirty="0"/>
              <a:t>交通大数据</a:t>
            </a:r>
            <a:endParaRPr lang="en-US" altLang="zh-CN" dirty="0"/>
          </a:p>
          <a:p>
            <a:r>
              <a:rPr lang="en-US" altLang="zh-CN" dirty="0"/>
              <a:t>2021</a:t>
            </a:r>
            <a:r>
              <a:rPr lang="zh-CN" altLang="en-US" dirty="0"/>
              <a:t>春季</a:t>
            </a:r>
            <a:endParaRPr lang="en-US" altLang="zh-CN" dirty="0"/>
          </a:p>
          <a:p>
            <a:r>
              <a:rPr lang="zh-CN" altLang="en-US" dirty="0"/>
              <a:t>马晓磊</a:t>
            </a:r>
            <a:endParaRPr lang="en-US" altLang="zh-CN" dirty="0"/>
          </a:p>
          <a:p>
            <a:r>
              <a:rPr lang="zh-CN" altLang="en-US" dirty="0"/>
              <a:t>北京航空航天大学</a:t>
            </a:r>
            <a:endParaRPr lang="en-US" altLang="zh-CN" dirty="0"/>
          </a:p>
        </p:txBody>
      </p:sp>
    </p:spTree>
    <p:extLst>
      <p:ext uri="{BB962C8B-B14F-4D97-AF65-F5344CB8AC3E}">
        <p14:creationId xmlns:p14="http://schemas.microsoft.com/office/powerpoint/2010/main" val="120633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Autofit/>
          </a:bodyPr>
          <a:lstStyle/>
          <a:p>
            <a:r>
              <a:rPr lang="zh-CN" altLang="en-US" sz="3600" dirty="0"/>
              <a:t>深度学习</a:t>
            </a:r>
            <a:r>
              <a:rPr lang="en-US" altLang="zh-CN" sz="3600" dirty="0"/>
              <a:t>=</a:t>
            </a:r>
            <a:r>
              <a:rPr lang="zh-CN" altLang="en-US" sz="3600" dirty="0"/>
              <a:t>学习多层次的特征</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r>
              <a:rPr lang="zh-CN" altLang="en-US" sz="2000" dirty="0"/>
              <a:t>深度学习</a:t>
            </a:r>
            <a:r>
              <a:rPr lang="en-US" altLang="zh-CN" sz="2000" dirty="0"/>
              <a:t> (</a:t>
            </a:r>
            <a:r>
              <a:rPr lang="zh-CN" altLang="en-US" sz="2000" dirty="0"/>
              <a:t>本质是特征学习</a:t>
            </a:r>
            <a:r>
              <a:rPr lang="en-US" altLang="zh-CN" sz="2000" dirty="0"/>
              <a:t>) </a:t>
            </a:r>
            <a:r>
              <a:rPr lang="zh-CN" altLang="en-US" sz="2000" dirty="0"/>
              <a:t>在寻找多层次的特征，实现了一个多阶段的特征学习过程</a:t>
            </a:r>
            <a:r>
              <a:rPr lang="en-US" altLang="zh-CN" sz="2000" dirty="0"/>
              <a:t>. </a:t>
            </a:r>
          </a:p>
          <a:p>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10</a:t>
            </a:fld>
            <a:endParaRPr lang="en-US" dirty="0"/>
          </a:p>
        </p:txBody>
      </p:sp>
      <p:grpSp>
        <p:nvGrpSpPr>
          <p:cNvPr id="7" name="组 46">
            <a:extLst>
              <a:ext uri="{FF2B5EF4-FFF2-40B4-BE49-F238E27FC236}">
                <a16:creationId xmlns:a16="http://schemas.microsoft.com/office/drawing/2014/main" id="{DD86648C-CC15-419E-B049-E86B619E0E7B}"/>
              </a:ext>
            </a:extLst>
          </p:cNvPr>
          <p:cNvGrpSpPr/>
          <p:nvPr/>
        </p:nvGrpSpPr>
        <p:grpSpPr>
          <a:xfrm>
            <a:off x="2188540" y="2017876"/>
            <a:ext cx="7711918" cy="3599346"/>
            <a:chOff x="716041" y="2630715"/>
            <a:chExt cx="7711918" cy="3599346"/>
          </a:xfrm>
        </p:grpSpPr>
        <p:grpSp>
          <p:nvGrpSpPr>
            <p:cNvPr id="8" name="组 39">
              <a:extLst>
                <a:ext uri="{FF2B5EF4-FFF2-40B4-BE49-F238E27FC236}">
                  <a16:creationId xmlns:a16="http://schemas.microsoft.com/office/drawing/2014/main" id="{36D1BBF0-B848-4EF5-A412-F57224617C7B}"/>
                </a:ext>
              </a:extLst>
            </p:cNvPr>
            <p:cNvGrpSpPr/>
            <p:nvPr/>
          </p:nvGrpSpPr>
          <p:grpSpPr>
            <a:xfrm>
              <a:off x="716041" y="2630715"/>
              <a:ext cx="7711918" cy="1110746"/>
              <a:chOff x="799259" y="2675756"/>
              <a:chExt cx="7711918" cy="1110746"/>
            </a:xfrm>
          </p:grpSpPr>
          <p:pic>
            <p:nvPicPr>
              <p:cNvPr id="15" name="图片 14">
                <a:extLst>
                  <a:ext uri="{FF2B5EF4-FFF2-40B4-BE49-F238E27FC236}">
                    <a16:creationId xmlns:a16="http://schemas.microsoft.com/office/drawing/2014/main" id="{7C85DF35-A8C6-42CC-BEFA-B10DC0CD4E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259" y="2675756"/>
                <a:ext cx="1667787" cy="1110746"/>
              </a:xfrm>
              <a:prstGeom prst="rect">
                <a:avLst/>
              </a:prstGeom>
            </p:spPr>
          </p:pic>
          <p:sp>
            <p:nvSpPr>
              <p:cNvPr id="16" name="圆角矩形 5">
                <a:extLst>
                  <a:ext uri="{FF2B5EF4-FFF2-40B4-BE49-F238E27FC236}">
                    <a16:creationId xmlns:a16="http://schemas.microsoft.com/office/drawing/2014/main" id="{753BF331-A288-49EB-81EC-58748C4C63D3}"/>
                  </a:ext>
                </a:extLst>
              </p:cNvPr>
              <p:cNvSpPr/>
              <p:nvPr/>
            </p:nvSpPr>
            <p:spPr>
              <a:xfrm>
                <a:off x="2658502" y="2881631"/>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低层次特征</a:t>
                </a:r>
                <a:endParaRPr lang="en-US" altLang="zh-CN" sz="1400" dirty="0"/>
              </a:p>
            </p:txBody>
          </p:sp>
          <p:sp>
            <p:nvSpPr>
              <p:cNvPr id="17" name="圆角矩形 9">
                <a:extLst>
                  <a:ext uri="{FF2B5EF4-FFF2-40B4-BE49-F238E27FC236}">
                    <a16:creationId xmlns:a16="http://schemas.microsoft.com/office/drawing/2014/main" id="{514B26CE-7149-4378-BDA9-D6D130F1D09B}"/>
                  </a:ext>
                </a:extLst>
              </p:cNvPr>
              <p:cNvSpPr/>
              <p:nvPr/>
            </p:nvSpPr>
            <p:spPr>
              <a:xfrm>
                <a:off x="7708858" y="3112727"/>
                <a:ext cx="802319" cy="260517"/>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600" dirty="0"/>
                  <a:t>输出</a:t>
                </a:r>
                <a:endParaRPr lang="en-US" altLang="zh-CN" dirty="0"/>
              </a:p>
            </p:txBody>
          </p:sp>
          <p:sp>
            <p:nvSpPr>
              <p:cNvPr id="18" name="圆角矩形 21">
                <a:extLst>
                  <a:ext uri="{FF2B5EF4-FFF2-40B4-BE49-F238E27FC236}">
                    <a16:creationId xmlns:a16="http://schemas.microsoft.com/office/drawing/2014/main" id="{D692096F-4A8D-434A-836B-48012F0C95D5}"/>
                  </a:ext>
                </a:extLst>
              </p:cNvPr>
              <p:cNvSpPr/>
              <p:nvPr/>
            </p:nvSpPr>
            <p:spPr>
              <a:xfrm>
                <a:off x="3876256" y="2870239"/>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中层次特征</a:t>
                </a:r>
                <a:endParaRPr lang="en-US" altLang="zh-CN" sz="1400" dirty="0"/>
              </a:p>
            </p:txBody>
          </p:sp>
          <p:sp>
            <p:nvSpPr>
              <p:cNvPr id="19" name="圆角矩形 22">
                <a:extLst>
                  <a:ext uri="{FF2B5EF4-FFF2-40B4-BE49-F238E27FC236}">
                    <a16:creationId xmlns:a16="http://schemas.microsoft.com/office/drawing/2014/main" id="{C28AC6DA-19BA-4059-86B6-C66E2C0F0053}"/>
                  </a:ext>
                </a:extLst>
              </p:cNvPr>
              <p:cNvSpPr/>
              <p:nvPr/>
            </p:nvSpPr>
            <p:spPr>
              <a:xfrm>
                <a:off x="5087952" y="2869774"/>
                <a:ext cx="1176888"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高层次特征</a:t>
                </a:r>
                <a:endParaRPr lang="en-US" altLang="zh-CN" sz="1400" dirty="0"/>
              </a:p>
            </p:txBody>
          </p:sp>
          <p:sp>
            <p:nvSpPr>
              <p:cNvPr id="20" name="圆角矩形 23">
                <a:extLst>
                  <a:ext uri="{FF2B5EF4-FFF2-40B4-BE49-F238E27FC236}">
                    <a16:creationId xmlns:a16="http://schemas.microsoft.com/office/drawing/2014/main" id="{03F8C8CD-191B-4678-AD81-0F85E7E547CB}"/>
                  </a:ext>
                </a:extLst>
              </p:cNvPr>
              <p:cNvSpPr/>
              <p:nvPr/>
            </p:nvSpPr>
            <p:spPr>
              <a:xfrm>
                <a:off x="6444604" y="2870239"/>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可训练分类器</a:t>
                </a:r>
                <a:endParaRPr lang="en-US" altLang="zh-CN" sz="1400" dirty="0"/>
              </a:p>
            </p:txBody>
          </p:sp>
          <p:cxnSp>
            <p:nvCxnSpPr>
              <p:cNvPr id="21" name="直线箭头连接符 25">
                <a:extLst>
                  <a:ext uri="{FF2B5EF4-FFF2-40B4-BE49-F238E27FC236}">
                    <a16:creationId xmlns:a16="http://schemas.microsoft.com/office/drawing/2014/main" id="{38306D73-9F2C-47F6-AAD9-A6BBF2EEB1AA}"/>
                  </a:ext>
                </a:extLst>
              </p:cNvPr>
              <p:cNvCxnSpPr>
                <a:stCxn id="15" idx="3"/>
                <a:endCxn id="16" idx="1"/>
              </p:cNvCxnSpPr>
              <p:nvPr/>
            </p:nvCxnSpPr>
            <p:spPr>
              <a:xfrm>
                <a:off x="2467046" y="3231129"/>
                <a:ext cx="191456" cy="1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7">
                <a:extLst>
                  <a:ext uri="{FF2B5EF4-FFF2-40B4-BE49-F238E27FC236}">
                    <a16:creationId xmlns:a16="http://schemas.microsoft.com/office/drawing/2014/main" id="{FC2064E3-65BB-4FED-8AE1-FCC6252F3CB0}"/>
                  </a:ext>
                </a:extLst>
              </p:cNvPr>
              <p:cNvCxnSpPr>
                <a:stCxn id="16" idx="3"/>
                <a:endCxn id="18" idx="1"/>
              </p:cNvCxnSpPr>
              <p:nvPr/>
            </p:nvCxnSpPr>
            <p:spPr>
              <a:xfrm flipV="1">
                <a:off x="3703899" y="3231594"/>
                <a:ext cx="1723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9">
                <a:extLst>
                  <a:ext uri="{FF2B5EF4-FFF2-40B4-BE49-F238E27FC236}">
                    <a16:creationId xmlns:a16="http://schemas.microsoft.com/office/drawing/2014/main" id="{C5DE76ED-99AA-493D-9BA8-047348453B0D}"/>
                  </a:ext>
                </a:extLst>
              </p:cNvPr>
              <p:cNvCxnSpPr>
                <a:stCxn id="18" idx="3"/>
                <a:endCxn id="19" idx="1"/>
              </p:cNvCxnSpPr>
              <p:nvPr/>
            </p:nvCxnSpPr>
            <p:spPr>
              <a:xfrm flipV="1">
                <a:off x="4921653" y="3231129"/>
                <a:ext cx="166299"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31">
                <a:extLst>
                  <a:ext uri="{FF2B5EF4-FFF2-40B4-BE49-F238E27FC236}">
                    <a16:creationId xmlns:a16="http://schemas.microsoft.com/office/drawing/2014/main" id="{3154D9EF-D643-4798-BC2C-BA6D0C4AE315}"/>
                  </a:ext>
                </a:extLst>
              </p:cNvPr>
              <p:cNvCxnSpPr>
                <a:stCxn id="19" idx="3"/>
                <a:endCxn id="20" idx="1"/>
              </p:cNvCxnSpPr>
              <p:nvPr/>
            </p:nvCxnSpPr>
            <p:spPr>
              <a:xfrm>
                <a:off x="6264840" y="3231129"/>
                <a:ext cx="179764"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35">
                <a:extLst>
                  <a:ext uri="{FF2B5EF4-FFF2-40B4-BE49-F238E27FC236}">
                    <a16:creationId xmlns:a16="http://schemas.microsoft.com/office/drawing/2014/main" id="{E6F9D39A-F5CA-4CFF-A23F-001A6B9CFF05}"/>
                  </a:ext>
                </a:extLst>
              </p:cNvPr>
              <p:cNvCxnSpPr>
                <a:stCxn id="20" idx="3"/>
                <a:endCxn id="17" idx="1"/>
              </p:cNvCxnSpPr>
              <p:nvPr/>
            </p:nvCxnSpPr>
            <p:spPr>
              <a:xfrm>
                <a:off x="7490001" y="3231594"/>
                <a:ext cx="2188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B19E849E-0F52-4AF4-924E-AF545CC343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3615" y="4267989"/>
              <a:ext cx="1623168" cy="1962072"/>
            </a:xfrm>
            <a:prstGeom prst="rect">
              <a:avLst/>
            </a:prstGeom>
          </p:spPr>
        </p:pic>
        <p:pic>
          <p:nvPicPr>
            <p:cNvPr id="10" name="图片 9">
              <a:extLst>
                <a:ext uri="{FF2B5EF4-FFF2-40B4-BE49-F238E27FC236}">
                  <a16:creationId xmlns:a16="http://schemas.microsoft.com/office/drawing/2014/main" id="{651A36E8-5132-4A11-89BF-ACA98216E3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2422" y="4267989"/>
              <a:ext cx="1659941" cy="1962072"/>
            </a:xfrm>
            <a:prstGeom prst="rect">
              <a:avLst/>
            </a:prstGeom>
          </p:spPr>
        </p:pic>
        <p:pic>
          <p:nvPicPr>
            <p:cNvPr id="11" name="图片 10">
              <a:extLst>
                <a:ext uri="{FF2B5EF4-FFF2-40B4-BE49-F238E27FC236}">
                  <a16:creationId xmlns:a16="http://schemas.microsoft.com/office/drawing/2014/main" id="{D9A5816C-9525-4FF7-9F8A-3F93E3801C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9241" y="4267989"/>
              <a:ext cx="1650576" cy="1962072"/>
            </a:xfrm>
            <a:prstGeom prst="rect">
              <a:avLst/>
            </a:prstGeom>
          </p:spPr>
        </p:pic>
        <p:sp>
          <p:nvSpPr>
            <p:cNvPr id="12" name="下箭头 43">
              <a:extLst>
                <a:ext uri="{FF2B5EF4-FFF2-40B4-BE49-F238E27FC236}">
                  <a16:creationId xmlns:a16="http://schemas.microsoft.com/office/drawing/2014/main" id="{0AC5C5FA-0A72-4CF5-9680-04542A9A5015}"/>
                </a:ext>
              </a:extLst>
            </p:cNvPr>
            <p:cNvSpPr/>
            <p:nvPr/>
          </p:nvSpPr>
          <p:spPr>
            <a:xfrm rot="1992452">
              <a:off x="2710370" y="3600081"/>
              <a:ext cx="227318" cy="684720"/>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13" name="下箭头 44">
              <a:extLst>
                <a:ext uri="{FF2B5EF4-FFF2-40B4-BE49-F238E27FC236}">
                  <a16:creationId xmlns:a16="http://schemas.microsoft.com/office/drawing/2014/main" id="{A465C639-3100-45EB-A48A-304E9024DE3B}"/>
                </a:ext>
              </a:extLst>
            </p:cNvPr>
            <p:cNvSpPr/>
            <p:nvPr/>
          </p:nvSpPr>
          <p:spPr>
            <a:xfrm>
              <a:off x="4192464" y="3616564"/>
              <a:ext cx="229065" cy="640033"/>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14" name="下箭头 45">
              <a:extLst>
                <a:ext uri="{FF2B5EF4-FFF2-40B4-BE49-F238E27FC236}">
                  <a16:creationId xmlns:a16="http://schemas.microsoft.com/office/drawing/2014/main" id="{A3E8DC11-C55A-44E8-8AE0-4DF0E78BFA01}"/>
                </a:ext>
              </a:extLst>
            </p:cNvPr>
            <p:cNvSpPr/>
            <p:nvPr/>
          </p:nvSpPr>
          <p:spPr>
            <a:xfrm rot="19521514">
              <a:off x="5933863" y="3567135"/>
              <a:ext cx="240484" cy="733080"/>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grpSp>
      <p:sp>
        <p:nvSpPr>
          <p:cNvPr id="26" name="矩形 25">
            <a:extLst>
              <a:ext uri="{FF2B5EF4-FFF2-40B4-BE49-F238E27FC236}">
                <a16:creationId xmlns:a16="http://schemas.microsoft.com/office/drawing/2014/main" id="{277EB939-EFAE-4663-AD0A-C3AB947F3449}"/>
              </a:ext>
            </a:extLst>
          </p:cNvPr>
          <p:cNvSpPr/>
          <p:nvPr/>
        </p:nvSpPr>
        <p:spPr>
          <a:xfrm>
            <a:off x="3002139" y="5689222"/>
            <a:ext cx="7880226" cy="523220"/>
          </a:xfrm>
          <a:prstGeom prst="rect">
            <a:avLst/>
          </a:prstGeom>
        </p:spPr>
        <p:txBody>
          <a:bodyPr wrap="square">
            <a:spAutoFit/>
          </a:bodyPr>
          <a:lstStyle/>
          <a:p>
            <a:r>
              <a:rPr lang="en-US" altLang="zh-CN" sz="1400" dirty="0"/>
              <a:t>Feature visualization of convolutional net trained on ImageNet </a:t>
            </a:r>
          </a:p>
          <a:p>
            <a:r>
              <a:rPr lang="en-US" altLang="zh-CN" sz="1400" dirty="0"/>
              <a:t>(</a:t>
            </a:r>
            <a:r>
              <a:rPr lang="en-US" altLang="zh-CN" sz="1400" dirty="0" err="1"/>
              <a:t>Zeiler</a:t>
            </a:r>
            <a:r>
              <a:rPr lang="en-US" altLang="zh-CN" sz="1400" dirty="0"/>
              <a:t> and Fergus, 2013)</a:t>
            </a:r>
          </a:p>
        </p:txBody>
      </p:sp>
    </p:spTree>
    <p:extLst>
      <p:ext uri="{BB962C8B-B14F-4D97-AF65-F5344CB8AC3E}">
        <p14:creationId xmlns:p14="http://schemas.microsoft.com/office/powerpoint/2010/main" val="1613209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sz="4800" dirty="0"/>
              <a:t>学习多层次的特征</a:t>
            </a:r>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11</a:t>
            </a:fld>
            <a:endParaRPr lang="en-US" dirty="0"/>
          </a:p>
        </p:txBody>
      </p:sp>
      <p:grpSp>
        <p:nvGrpSpPr>
          <p:cNvPr id="7" name="组 24">
            <a:extLst>
              <a:ext uri="{FF2B5EF4-FFF2-40B4-BE49-F238E27FC236}">
                <a16:creationId xmlns:a16="http://schemas.microsoft.com/office/drawing/2014/main" id="{A4685F2B-2077-4DD6-88BD-54A8E0CD8EFC}"/>
              </a:ext>
            </a:extLst>
          </p:cNvPr>
          <p:cNvGrpSpPr/>
          <p:nvPr/>
        </p:nvGrpSpPr>
        <p:grpSpPr>
          <a:xfrm>
            <a:off x="1606995" y="1360473"/>
            <a:ext cx="7711918" cy="1620549"/>
            <a:chOff x="716041" y="1299097"/>
            <a:chExt cx="7711918" cy="1620549"/>
          </a:xfrm>
        </p:grpSpPr>
        <p:grpSp>
          <p:nvGrpSpPr>
            <p:cNvPr id="8" name="组 4">
              <a:extLst>
                <a:ext uri="{FF2B5EF4-FFF2-40B4-BE49-F238E27FC236}">
                  <a16:creationId xmlns:a16="http://schemas.microsoft.com/office/drawing/2014/main" id="{02CC3E97-E62A-4F28-99B7-FC2B13CBC9BA}"/>
                </a:ext>
              </a:extLst>
            </p:cNvPr>
            <p:cNvGrpSpPr/>
            <p:nvPr/>
          </p:nvGrpSpPr>
          <p:grpSpPr>
            <a:xfrm>
              <a:off x="716041" y="1299097"/>
              <a:ext cx="7711918" cy="1110746"/>
              <a:chOff x="799259" y="2675756"/>
              <a:chExt cx="7711918" cy="1110746"/>
            </a:xfrm>
          </p:grpSpPr>
          <p:pic>
            <p:nvPicPr>
              <p:cNvPr id="10" name="图片 9">
                <a:extLst>
                  <a:ext uri="{FF2B5EF4-FFF2-40B4-BE49-F238E27FC236}">
                    <a16:creationId xmlns:a16="http://schemas.microsoft.com/office/drawing/2014/main" id="{7F86234D-8A29-4AA7-BBE2-F851F04CE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259" y="2675756"/>
                <a:ext cx="1667787" cy="1110746"/>
              </a:xfrm>
              <a:prstGeom prst="rect">
                <a:avLst/>
              </a:prstGeom>
            </p:spPr>
          </p:pic>
          <p:sp>
            <p:nvSpPr>
              <p:cNvPr id="11" name="圆角矩形 12">
                <a:extLst>
                  <a:ext uri="{FF2B5EF4-FFF2-40B4-BE49-F238E27FC236}">
                    <a16:creationId xmlns:a16="http://schemas.microsoft.com/office/drawing/2014/main" id="{B94C18BB-6DA4-4EB5-AF86-EFCC1930DC04}"/>
                  </a:ext>
                </a:extLst>
              </p:cNvPr>
              <p:cNvSpPr/>
              <p:nvPr/>
            </p:nvSpPr>
            <p:spPr>
              <a:xfrm>
                <a:off x="2658502" y="2881631"/>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600" dirty="0"/>
                  <a:t>低层次特征</a:t>
                </a:r>
                <a:endParaRPr lang="en-US" altLang="zh-CN" sz="1600" dirty="0"/>
              </a:p>
            </p:txBody>
          </p:sp>
          <p:sp>
            <p:nvSpPr>
              <p:cNvPr id="12" name="圆角矩形 13">
                <a:extLst>
                  <a:ext uri="{FF2B5EF4-FFF2-40B4-BE49-F238E27FC236}">
                    <a16:creationId xmlns:a16="http://schemas.microsoft.com/office/drawing/2014/main" id="{0FDB1E45-878E-4EC8-861D-7317DAE49B91}"/>
                  </a:ext>
                </a:extLst>
              </p:cNvPr>
              <p:cNvSpPr/>
              <p:nvPr/>
            </p:nvSpPr>
            <p:spPr>
              <a:xfrm>
                <a:off x="7708858" y="3112727"/>
                <a:ext cx="802319" cy="260517"/>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600" dirty="0"/>
                  <a:t>输出</a:t>
                </a:r>
                <a:endParaRPr lang="en-US" altLang="zh-CN" sz="1600" dirty="0"/>
              </a:p>
            </p:txBody>
          </p:sp>
          <p:sp>
            <p:nvSpPr>
              <p:cNvPr id="13" name="圆角矩形 14">
                <a:extLst>
                  <a:ext uri="{FF2B5EF4-FFF2-40B4-BE49-F238E27FC236}">
                    <a16:creationId xmlns:a16="http://schemas.microsoft.com/office/drawing/2014/main" id="{F6C2AD90-910C-4AA3-80B2-2D6817F42E49}"/>
                  </a:ext>
                </a:extLst>
              </p:cNvPr>
              <p:cNvSpPr/>
              <p:nvPr/>
            </p:nvSpPr>
            <p:spPr>
              <a:xfrm>
                <a:off x="3876256" y="2870239"/>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600" dirty="0"/>
                  <a:t>中层次特征</a:t>
                </a:r>
                <a:endParaRPr lang="en-US" altLang="zh-CN" sz="1600" dirty="0"/>
              </a:p>
            </p:txBody>
          </p:sp>
          <p:sp>
            <p:nvSpPr>
              <p:cNvPr id="14" name="圆角矩形 15">
                <a:extLst>
                  <a:ext uri="{FF2B5EF4-FFF2-40B4-BE49-F238E27FC236}">
                    <a16:creationId xmlns:a16="http://schemas.microsoft.com/office/drawing/2014/main" id="{CDBE8B0C-43C1-4515-A8BD-34C655E52C97}"/>
                  </a:ext>
                </a:extLst>
              </p:cNvPr>
              <p:cNvSpPr/>
              <p:nvPr/>
            </p:nvSpPr>
            <p:spPr>
              <a:xfrm>
                <a:off x="5087952" y="2869774"/>
                <a:ext cx="1176888"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600" dirty="0"/>
                  <a:t>高层次特征</a:t>
                </a:r>
                <a:endParaRPr lang="en-US" altLang="zh-CN" sz="1600" dirty="0"/>
              </a:p>
            </p:txBody>
          </p:sp>
          <p:sp>
            <p:nvSpPr>
              <p:cNvPr id="15" name="圆角矩形 16">
                <a:extLst>
                  <a:ext uri="{FF2B5EF4-FFF2-40B4-BE49-F238E27FC236}">
                    <a16:creationId xmlns:a16="http://schemas.microsoft.com/office/drawing/2014/main" id="{10968592-FD95-4FDD-9481-14E968AEA9E4}"/>
                  </a:ext>
                </a:extLst>
              </p:cNvPr>
              <p:cNvSpPr/>
              <p:nvPr/>
            </p:nvSpPr>
            <p:spPr>
              <a:xfrm>
                <a:off x="6444604" y="2870239"/>
                <a:ext cx="1097955"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600" dirty="0"/>
                  <a:t>可训练分类器</a:t>
                </a:r>
                <a:endParaRPr lang="en-US" altLang="zh-CN" sz="1600" dirty="0"/>
              </a:p>
            </p:txBody>
          </p:sp>
          <p:cxnSp>
            <p:nvCxnSpPr>
              <p:cNvPr id="16" name="直线箭头连接符 17">
                <a:extLst>
                  <a:ext uri="{FF2B5EF4-FFF2-40B4-BE49-F238E27FC236}">
                    <a16:creationId xmlns:a16="http://schemas.microsoft.com/office/drawing/2014/main" id="{A9D489D0-AF25-461F-A7E8-C767E7F72E58}"/>
                  </a:ext>
                </a:extLst>
              </p:cNvPr>
              <p:cNvCxnSpPr/>
              <p:nvPr/>
            </p:nvCxnSpPr>
            <p:spPr>
              <a:xfrm>
                <a:off x="2467046" y="3231129"/>
                <a:ext cx="191456" cy="1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8">
                <a:extLst>
                  <a:ext uri="{FF2B5EF4-FFF2-40B4-BE49-F238E27FC236}">
                    <a16:creationId xmlns:a16="http://schemas.microsoft.com/office/drawing/2014/main" id="{139BDF98-6D26-4C87-91DC-4A7D7E1C347F}"/>
                  </a:ext>
                </a:extLst>
              </p:cNvPr>
              <p:cNvCxnSpPr/>
              <p:nvPr/>
            </p:nvCxnSpPr>
            <p:spPr>
              <a:xfrm flipV="1">
                <a:off x="3703899" y="3231594"/>
                <a:ext cx="1723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9">
                <a:extLst>
                  <a:ext uri="{FF2B5EF4-FFF2-40B4-BE49-F238E27FC236}">
                    <a16:creationId xmlns:a16="http://schemas.microsoft.com/office/drawing/2014/main" id="{B46C96E2-6B8A-4FE7-AED7-D828CE3EFCC9}"/>
                  </a:ext>
                </a:extLst>
              </p:cNvPr>
              <p:cNvCxnSpPr/>
              <p:nvPr/>
            </p:nvCxnSpPr>
            <p:spPr>
              <a:xfrm flipV="1">
                <a:off x="4921653" y="3231129"/>
                <a:ext cx="166299"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20">
                <a:extLst>
                  <a:ext uri="{FF2B5EF4-FFF2-40B4-BE49-F238E27FC236}">
                    <a16:creationId xmlns:a16="http://schemas.microsoft.com/office/drawing/2014/main" id="{6C9EC390-F0A7-4C13-BF97-778D7589C91C}"/>
                  </a:ext>
                </a:extLst>
              </p:cNvPr>
              <p:cNvCxnSpPr/>
              <p:nvPr/>
            </p:nvCxnSpPr>
            <p:spPr>
              <a:xfrm>
                <a:off x="6264840" y="3231129"/>
                <a:ext cx="179764"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21">
                <a:extLst>
                  <a:ext uri="{FF2B5EF4-FFF2-40B4-BE49-F238E27FC236}">
                    <a16:creationId xmlns:a16="http://schemas.microsoft.com/office/drawing/2014/main" id="{8C6853AD-8E4F-489C-B5AA-397E191194C4}"/>
                  </a:ext>
                </a:extLst>
              </p:cNvPr>
              <p:cNvCxnSpPr>
                <a:endCxn id="10" idx="1"/>
              </p:cNvCxnSpPr>
              <p:nvPr/>
            </p:nvCxnSpPr>
            <p:spPr>
              <a:xfrm>
                <a:off x="7490001" y="3231594"/>
                <a:ext cx="2188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 name="右箭头 23">
              <a:extLst>
                <a:ext uri="{FF2B5EF4-FFF2-40B4-BE49-F238E27FC236}">
                  <a16:creationId xmlns:a16="http://schemas.microsoft.com/office/drawing/2014/main" id="{8E8251D6-E7F1-4BCF-8F99-A64A9C7BECD6}"/>
                </a:ext>
              </a:extLst>
            </p:cNvPr>
            <p:cNvSpPr/>
            <p:nvPr/>
          </p:nvSpPr>
          <p:spPr>
            <a:xfrm>
              <a:off x="2575284" y="2373485"/>
              <a:ext cx="3606338" cy="546161"/>
            </a:xfrm>
            <a:prstGeom prst="rightArrow">
              <a:avLst>
                <a:gd name="adj1" fmla="val 50000"/>
                <a:gd name="adj2" fmla="val 47744"/>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zh-CN" altLang="en-US" dirty="0"/>
                <a:t>抽象程度不断提升</a:t>
              </a:r>
            </a:p>
          </p:txBody>
        </p:sp>
      </p:grpSp>
      <p:sp>
        <p:nvSpPr>
          <p:cNvPr id="21" name="内容占位符 2">
            <a:extLst>
              <a:ext uri="{FF2B5EF4-FFF2-40B4-BE49-F238E27FC236}">
                <a16:creationId xmlns:a16="http://schemas.microsoft.com/office/drawing/2014/main" id="{5A4CE23E-90A8-4A2A-A1EF-0DB0CBF20817}"/>
              </a:ext>
            </a:extLst>
          </p:cNvPr>
          <p:cNvSpPr>
            <a:spLocks noGrp="1"/>
          </p:cNvSpPr>
          <p:nvPr/>
        </p:nvSpPr>
        <p:spPr bwMode="auto">
          <a:xfrm>
            <a:off x="1263340" y="3258474"/>
            <a:ext cx="10633908" cy="2957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3200" kern="1200">
                <a:solidFill>
                  <a:srgbClr val="0099FF"/>
                </a:solidFill>
                <a:latin typeface="+mn-lt"/>
                <a:ea typeface="+mn-ea"/>
                <a:cs typeface="+mn-cs"/>
              </a:defRPr>
            </a:lvl1pPr>
            <a:lvl2pPr marL="742950" indent="-285750" algn="l" rtl="0" eaLnBrk="1" fontAlgn="base" hangingPunct="1">
              <a:spcBef>
                <a:spcPct val="20000"/>
              </a:spcBef>
              <a:spcAft>
                <a:spcPct val="0"/>
              </a:spcAft>
              <a:buChar char="–"/>
              <a:defRPr kumimoji="1" sz="2500" kern="1200">
                <a:solidFill>
                  <a:schemeClr val="tx1"/>
                </a:solidFill>
                <a:latin typeface="+mn-lt"/>
                <a:ea typeface="華康儷細黑(P)" pitchFamily="34" charset="-120"/>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華康儷細黑(P)" pitchFamily="34" charset="-120"/>
                <a:cs typeface="+mn-cs"/>
              </a:defRPr>
            </a:lvl3pPr>
            <a:lvl4pPr marL="1600200" indent="-228600" algn="l" rtl="0" eaLnBrk="1" fontAlgn="base" hangingPunct="1">
              <a:spcBef>
                <a:spcPct val="20000"/>
              </a:spcBef>
              <a:spcAft>
                <a:spcPct val="0"/>
              </a:spcAft>
              <a:buChar char="–"/>
              <a:defRPr kumimoji="1" kern="1200">
                <a:solidFill>
                  <a:schemeClr val="tx1"/>
                </a:solidFill>
                <a:latin typeface="+mn-lt"/>
                <a:ea typeface="華康儷細黑(P)" pitchFamily="34" charset="-120"/>
                <a:cs typeface="+mn-cs"/>
              </a:defRPr>
            </a:lvl4pPr>
            <a:lvl5pPr marL="2057400" indent="-228600" algn="l" rtl="0" eaLnBrk="1" fontAlgn="base" hangingPunct="1">
              <a:spcBef>
                <a:spcPct val="20000"/>
              </a:spcBef>
              <a:spcAft>
                <a:spcPct val="0"/>
              </a:spcAft>
              <a:buChar char="»"/>
              <a:defRPr kumimoji="1" i="1" kern="1200">
                <a:solidFill>
                  <a:schemeClr val="tx1"/>
                </a:solidFill>
                <a:latin typeface="+mn-lt"/>
                <a:ea typeface="華康儷細黑(P)"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随着层次提升，抽象程度也不断提升</a:t>
            </a:r>
            <a:r>
              <a:rPr lang="en-US" altLang="zh-CN" sz="2000" dirty="0"/>
              <a:t>. </a:t>
            </a:r>
            <a:r>
              <a:rPr lang="zh-CN" altLang="en-US" sz="2000" dirty="0"/>
              <a:t>每个层次都可以看做一个可训练的特征提取过程。</a:t>
            </a:r>
            <a:r>
              <a:rPr lang="en-US" altLang="zh-CN" sz="2000" dirty="0"/>
              <a:t> </a:t>
            </a:r>
          </a:p>
          <a:p>
            <a:r>
              <a:rPr lang="zh-CN" altLang="en-US" sz="2000" dirty="0"/>
              <a:t>图片识别</a:t>
            </a:r>
            <a:endParaRPr lang="en-US" altLang="zh-CN" sz="2000" dirty="0"/>
          </a:p>
          <a:p>
            <a:pPr lvl="1"/>
            <a:r>
              <a:rPr lang="zh-CN" altLang="en-US" sz="1800" dirty="0"/>
              <a:t>像素</a:t>
            </a:r>
            <a:r>
              <a:rPr lang="en-US" altLang="zh-CN" sz="1800" dirty="0"/>
              <a:t> → </a:t>
            </a:r>
            <a:r>
              <a:rPr lang="zh-CN" altLang="en-US" sz="1800" dirty="0"/>
              <a:t>边界</a:t>
            </a:r>
            <a:r>
              <a:rPr lang="en-US" altLang="zh-CN" sz="1800" dirty="0"/>
              <a:t> → </a:t>
            </a:r>
            <a:r>
              <a:rPr lang="zh-CN" altLang="en-US" sz="1800" dirty="0"/>
              <a:t>纹理</a:t>
            </a:r>
            <a:r>
              <a:rPr lang="en-US" altLang="zh-CN" sz="1800" dirty="0"/>
              <a:t> → </a:t>
            </a:r>
            <a:r>
              <a:rPr lang="zh-CN" altLang="en-US" sz="1800" dirty="0"/>
              <a:t>图案</a:t>
            </a:r>
            <a:r>
              <a:rPr lang="en-US" altLang="zh-CN" sz="1800" dirty="0"/>
              <a:t> → </a:t>
            </a:r>
            <a:r>
              <a:rPr lang="zh-CN" altLang="en-US" sz="1800" dirty="0"/>
              <a:t>组成部分</a:t>
            </a:r>
            <a:r>
              <a:rPr lang="en-US" altLang="zh-CN" sz="1800" dirty="0"/>
              <a:t> → </a:t>
            </a:r>
            <a:r>
              <a:rPr lang="zh-CN" altLang="en-US" sz="1800" dirty="0"/>
              <a:t>物体</a:t>
            </a:r>
            <a:r>
              <a:rPr lang="en-US" altLang="zh-CN" sz="1800" dirty="0"/>
              <a:t> </a:t>
            </a:r>
          </a:p>
          <a:p>
            <a:r>
              <a:rPr lang="zh-CN" altLang="en-US" sz="2000" dirty="0"/>
              <a:t>文本</a:t>
            </a:r>
            <a:r>
              <a:rPr lang="en-US" altLang="zh-CN" sz="2000" dirty="0"/>
              <a:t> </a:t>
            </a:r>
          </a:p>
          <a:p>
            <a:pPr lvl="1"/>
            <a:r>
              <a:rPr lang="zh-CN" altLang="en-US" sz="1800" dirty="0"/>
              <a:t>字母</a:t>
            </a:r>
            <a:r>
              <a:rPr lang="en-US" altLang="zh-CN" sz="1800" dirty="0"/>
              <a:t> → </a:t>
            </a:r>
            <a:r>
              <a:rPr lang="zh-CN" altLang="en-US" sz="1800" dirty="0"/>
              <a:t>单词</a:t>
            </a:r>
            <a:r>
              <a:rPr lang="en-US" altLang="zh-CN" sz="1800" dirty="0"/>
              <a:t> → </a:t>
            </a:r>
            <a:r>
              <a:rPr lang="zh-CN" altLang="en-US" sz="1800" dirty="0"/>
              <a:t>词组</a:t>
            </a:r>
            <a:r>
              <a:rPr lang="en-US" altLang="zh-CN" sz="1800" dirty="0"/>
              <a:t>→ </a:t>
            </a:r>
            <a:r>
              <a:rPr lang="zh-CN" altLang="en-US" sz="1800" dirty="0"/>
              <a:t>短语</a:t>
            </a:r>
            <a:r>
              <a:rPr lang="en-US" altLang="zh-CN" sz="1800" dirty="0"/>
              <a:t> → </a:t>
            </a:r>
            <a:r>
              <a:rPr lang="zh-CN" altLang="en-US" sz="1800" dirty="0"/>
              <a:t>句子</a:t>
            </a:r>
            <a:r>
              <a:rPr lang="en-US" altLang="zh-CN" sz="1800" dirty="0"/>
              <a:t> → </a:t>
            </a:r>
            <a:r>
              <a:rPr lang="zh-CN" altLang="en-US" sz="1800" dirty="0"/>
              <a:t>故事</a:t>
            </a:r>
            <a:r>
              <a:rPr lang="en-US" altLang="zh-CN" sz="1800" dirty="0"/>
              <a:t> </a:t>
            </a:r>
          </a:p>
          <a:p>
            <a:pPr marL="0" indent="0">
              <a:buNone/>
            </a:pPr>
            <a:endParaRPr kumimoji="1" lang="zh-CN" altLang="en-US" sz="2400" dirty="0"/>
          </a:p>
        </p:txBody>
      </p:sp>
    </p:spTree>
    <p:extLst>
      <p:ext uri="{BB962C8B-B14F-4D97-AF65-F5344CB8AC3E}">
        <p14:creationId xmlns:p14="http://schemas.microsoft.com/office/powerpoint/2010/main" val="4077130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dirty="0"/>
              <a:t>深度学习的历史</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8" name="内容占位符 2">
            <a:extLst>
              <a:ext uri="{FF2B5EF4-FFF2-40B4-BE49-F238E27FC236}">
                <a16:creationId xmlns:a16="http://schemas.microsoft.com/office/drawing/2014/main" id="{09854C57-10BA-49E6-9341-BEFE7A7FB0F4}"/>
              </a:ext>
            </a:extLst>
          </p:cNvPr>
          <p:cNvSpPr>
            <a:spLocks noGrp="1"/>
          </p:cNvSpPr>
          <p:nvPr/>
        </p:nvSpPr>
        <p:spPr bwMode="auto">
          <a:xfrm>
            <a:off x="1181289" y="1503680"/>
            <a:ext cx="10633908" cy="5321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3200" kern="1200">
                <a:solidFill>
                  <a:srgbClr val="0099FF"/>
                </a:solidFill>
                <a:latin typeface="+mn-lt"/>
                <a:ea typeface="+mn-ea"/>
                <a:cs typeface="+mn-cs"/>
              </a:defRPr>
            </a:lvl1pPr>
            <a:lvl2pPr marL="742950" indent="-285750" algn="l" rtl="0" eaLnBrk="1" fontAlgn="base" hangingPunct="1">
              <a:spcBef>
                <a:spcPct val="20000"/>
              </a:spcBef>
              <a:spcAft>
                <a:spcPct val="0"/>
              </a:spcAft>
              <a:buChar char="–"/>
              <a:defRPr kumimoji="1" sz="2500" kern="1200">
                <a:solidFill>
                  <a:schemeClr val="tx1"/>
                </a:solidFill>
                <a:latin typeface="+mn-lt"/>
                <a:ea typeface="華康儷細黑(P)" pitchFamily="34" charset="-120"/>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華康儷細黑(P)" pitchFamily="34" charset="-120"/>
                <a:cs typeface="+mn-cs"/>
              </a:defRPr>
            </a:lvl3pPr>
            <a:lvl4pPr marL="1600200" indent="-228600" algn="l" rtl="0" eaLnBrk="1" fontAlgn="base" hangingPunct="1">
              <a:spcBef>
                <a:spcPct val="20000"/>
              </a:spcBef>
              <a:spcAft>
                <a:spcPct val="0"/>
              </a:spcAft>
              <a:buChar char="–"/>
              <a:defRPr kumimoji="1" kern="1200">
                <a:solidFill>
                  <a:schemeClr val="tx1"/>
                </a:solidFill>
                <a:latin typeface="+mn-lt"/>
                <a:ea typeface="華康儷細黑(P)" pitchFamily="34" charset="-120"/>
                <a:cs typeface="+mn-cs"/>
              </a:defRPr>
            </a:lvl4pPr>
            <a:lvl5pPr marL="2057400" indent="-228600" algn="l" rtl="0" eaLnBrk="1" fontAlgn="base" hangingPunct="1">
              <a:spcBef>
                <a:spcPct val="20000"/>
              </a:spcBef>
              <a:spcAft>
                <a:spcPct val="0"/>
              </a:spcAft>
              <a:buChar char="»"/>
              <a:defRPr kumimoji="1" i="1" kern="1200">
                <a:solidFill>
                  <a:schemeClr val="tx1"/>
                </a:solidFill>
                <a:latin typeface="+mn-lt"/>
                <a:ea typeface="華康儷細黑(P)"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tx1"/>
                </a:solidFill>
                <a:latin typeface="微软雅黑" panose="020B0503020204020204" pitchFamily="34" charset="-122"/>
                <a:ea typeface="微软雅黑" panose="020B0503020204020204" pitchFamily="34" charset="-122"/>
              </a:rPr>
              <a:t>1960</a:t>
            </a:r>
            <a:r>
              <a:rPr lang="zh-CN" altLang="en-US" sz="2400" dirty="0">
                <a:solidFill>
                  <a:schemeClr val="tx1"/>
                </a:solidFill>
                <a:latin typeface="微软雅黑" panose="020B0503020204020204" pitchFamily="34" charset="-122"/>
                <a:ea typeface="微软雅黑" panose="020B0503020204020204" pitchFamily="34" charset="-122"/>
              </a:rPr>
              <a:t>年代：单层感知机</a:t>
            </a:r>
            <a:endParaRPr lang="en-US" altLang="zh-CN" sz="2400" dirty="0">
              <a:solidFill>
                <a:schemeClr val="tx1"/>
              </a:solidFill>
              <a:latin typeface="微软雅黑" panose="020B0503020204020204" pitchFamily="34" charset="-122"/>
              <a:ea typeface="微软雅黑" panose="020B0503020204020204" pitchFamily="34" charset="-122"/>
            </a:endParaRPr>
          </a:p>
          <a:p>
            <a:pPr marL="0" indent="0">
              <a:buNone/>
            </a:pPr>
            <a:r>
              <a:rPr kumimoji="1" lang="en-US" altLang="zh-CN" sz="2400" dirty="0">
                <a:solidFill>
                  <a:schemeClr val="tx1"/>
                </a:solidFill>
                <a:latin typeface="微软雅黑" panose="020B0503020204020204" pitchFamily="34" charset="-122"/>
                <a:ea typeface="微软雅黑" panose="020B0503020204020204" pitchFamily="34" charset="-122"/>
              </a:rPr>
              <a:t>1969</a:t>
            </a:r>
            <a:r>
              <a:rPr kumimoji="1" lang="zh-CN" altLang="en-US" sz="2400" dirty="0">
                <a:solidFill>
                  <a:schemeClr val="tx1"/>
                </a:solidFill>
                <a:latin typeface="微软雅黑" panose="020B0503020204020204" pitchFamily="34" charset="-122"/>
                <a:ea typeface="微软雅黑" panose="020B0503020204020204" pitchFamily="34" charset="-122"/>
              </a:rPr>
              <a:t>：感知机有局限性</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0" indent="0">
              <a:buNone/>
            </a:pPr>
            <a:r>
              <a:rPr lang="en-US" altLang="zh-CN" sz="2400" dirty="0">
                <a:solidFill>
                  <a:schemeClr val="tx1"/>
                </a:solidFill>
                <a:latin typeface="微软雅黑" panose="020B0503020204020204" pitchFamily="34" charset="-122"/>
                <a:ea typeface="微软雅黑" panose="020B0503020204020204" pitchFamily="34" charset="-122"/>
              </a:rPr>
              <a:t>1980</a:t>
            </a:r>
            <a:r>
              <a:rPr lang="zh-CN" altLang="en-US" sz="2400" dirty="0">
                <a:solidFill>
                  <a:schemeClr val="tx1"/>
                </a:solidFill>
                <a:latin typeface="微软雅黑" panose="020B0503020204020204" pitchFamily="34" charset="-122"/>
                <a:ea typeface="微软雅黑" panose="020B0503020204020204" pitchFamily="34" charset="-122"/>
              </a:rPr>
              <a:t>年代：多层感知机</a:t>
            </a:r>
            <a:endParaRPr lang="en-US" altLang="zh-CN" sz="2400" dirty="0">
              <a:solidFill>
                <a:schemeClr val="tx1"/>
              </a:solidFill>
              <a:latin typeface="微软雅黑" panose="020B0503020204020204" pitchFamily="34" charset="-122"/>
              <a:ea typeface="微软雅黑" panose="020B0503020204020204" pitchFamily="34" charset="-122"/>
            </a:endParaRPr>
          </a:p>
          <a:p>
            <a:pPr marL="0" indent="0">
              <a:buNone/>
            </a:pPr>
            <a:r>
              <a:rPr kumimoji="1" lang="en-US" altLang="zh-CN" sz="2400" dirty="0">
                <a:solidFill>
                  <a:schemeClr val="tx1"/>
                </a:solidFill>
                <a:latin typeface="微软雅黑" panose="020B0503020204020204" pitchFamily="34" charset="-122"/>
                <a:ea typeface="微软雅黑" panose="020B0503020204020204" pitchFamily="34" charset="-122"/>
              </a:rPr>
              <a:t>1986</a:t>
            </a:r>
            <a:r>
              <a:rPr kumimoji="1" lang="zh-CN" altLang="en-US" sz="2400" dirty="0">
                <a:solidFill>
                  <a:schemeClr val="tx1"/>
                </a:solidFill>
                <a:latin typeface="微软雅黑" panose="020B0503020204020204" pitchFamily="34" charset="-122"/>
                <a:ea typeface="微软雅黑" panose="020B0503020204020204" pitchFamily="34" charset="-122"/>
              </a:rPr>
              <a:t>：反向传播</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0" indent="0">
              <a:buNone/>
            </a:pPr>
            <a:r>
              <a:rPr lang="en-US" altLang="zh-CN" sz="2400" dirty="0">
                <a:solidFill>
                  <a:schemeClr val="tx1"/>
                </a:solidFill>
                <a:latin typeface="微软雅黑" panose="020B0503020204020204" pitchFamily="34" charset="-122"/>
                <a:ea typeface="微软雅黑" panose="020B0503020204020204" pitchFamily="34" charset="-122"/>
              </a:rPr>
              <a:t>1989</a:t>
            </a:r>
            <a:r>
              <a:rPr lang="zh-CN" altLang="en-US" sz="2400" dirty="0">
                <a:solidFill>
                  <a:schemeClr val="tx1"/>
                </a:solidFill>
                <a:latin typeface="微软雅黑" panose="020B0503020204020204" pitchFamily="34" charset="-122"/>
                <a:ea typeface="微软雅黑" panose="020B0503020204020204" pitchFamily="34" charset="-122"/>
              </a:rPr>
              <a:t>：单隐藏层“足够好”，为什么要更深？</a:t>
            </a:r>
            <a:endParaRPr lang="en-US" altLang="zh-CN" sz="2400" dirty="0">
              <a:solidFill>
                <a:schemeClr val="tx1"/>
              </a:solidFill>
              <a:latin typeface="微软雅黑" panose="020B0503020204020204" pitchFamily="34" charset="-122"/>
              <a:ea typeface="微软雅黑" panose="020B0503020204020204" pitchFamily="34" charset="-122"/>
            </a:endParaRPr>
          </a:p>
          <a:p>
            <a:pPr marL="0" indent="0">
              <a:buNone/>
            </a:pPr>
            <a:r>
              <a:rPr kumimoji="1" lang="en-US" altLang="zh-CN" sz="2400" dirty="0">
                <a:solidFill>
                  <a:schemeClr val="tx1"/>
                </a:solidFill>
                <a:latin typeface="微软雅黑" panose="020B0503020204020204" pitchFamily="34" charset="-122"/>
                <a:ea typeface="微软雅黑" panose="020B0503020204020204" pitchFamily="34" charset="-122"/>
              </a:rPr>
              <a:t>2006</a:t>
            </a:r>
            <a:r>
              <a:rPr kumimoji="1" lang="zh-CN" altLang="en-US" sz="2400" dirty="0">
                <a:solidFill>
                  <a:schemeClr val="tx1"/>
                </a:solidFill>
                <a:latin typeface="微软雅黑" panose="020B0503020204020204" pitchFamily="34" charset="-122"/>
                <a:ea typeface="微软雅黑" panose="020B0503020204020204" pitchFamily="34" charset="-122"/>
              </a:rPr>
              <a:t>：径向基函数初始化（</a:t>
            </a:r>
            <a:r>
              <a:rPr kumimoji="1" lang="zh-CN" altLang="en-US" sz="2400" dirty="0">
                <a:solidFill>
                  <a:srgbClr val="FF0000"/>
                </a:solidFill>
                <a:latin typeface="微软雅黑" panose="020B0503020204020204" pitchFamily="34" charset="-122"/>
                <a:ea typeface="微软雅黑" panose="020B0503020204020204" pitchFamily="34" charset="-122"/>
              </a:rPr>
              <a:t>突破</a:t>
            </a:r>
            <a:r>
              <a:rPr kumimoji="1" lang="zh-CN" altLang="en-US" sz="2400" dirty="0">
                <a:solidFill>
                  <a:schemeClr val="tx1"/>
                </a:solidFill>
                <a:latin typeface="微软雅黑" panose="020B0503020204020204" pitchFamily="34" charset="-122"/>
                <a:ea typeface="微软雅黑" panose="020B0503020204020204" pitchFamily="34" charset="-122"/>
              </a:rPr>
              <a:t>）</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0" indent="0">
              <a:buNone/>
            </a:pPr>
            <a:r>
              <a:rPr lang="en-US" altLang="zh-CN" sz="2400" dirty="0">
                <a:solidFill>
                  <a:schemeClr val="tx1"/>
                </a:solidFill>
                <a:latin typeface="微软雅黑" panose="020B0503020204020204" pitchFamily="34" charset="-122"/>
                <a:ea typeface="微软雅黑" panose="020B0503020204020204" pitchFamily="34" charset="-122"/>
              </a:rPr>
              <a:t>2009</a:t>
            </a:r>
            <a:r>
              <a:rPr lang="zh-CN" altLang="en-US" sz="2400" dirty="0">
                <a:solidFill>
                  <a:schemeClr val="tx1"/>
                </a:solidFill>
                <a:latin typeface="微软雅黑" panose="020B0503020204020204" pitchFamily="34" charset="-122"/>
                <a:ea typeface="微软雅黑" panose="020B0503020204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rPr>
              <a:t>GPU</a:t>
            </a:r>
            <a:r>
              <a:rPr lang="zh-CN" altLang="en-US" sz="2400" dirty="0">
                <a:solidFill>
                  <a:schemeClr val="tx1"/>
                </a:solidFill>
                <a:latin typeface="微软雅黑" panose="020B0503020204020204" pitchFamily="34" charset="-122"/>
                <a:ea typeface="微软雅黑" panose="020B0503020204020204" pitchFamily="34" charset="-122"/>
              </a:rPr>
              <a:t>加速</a:t>
            </a:r>
            <a:endParaRPr lang="en-US" altLang="zh-CN" sz="2400" dirty="0">
              <a:solidFill>
                <a:schemeClr val="tx1"/>
              </a:solidFill>
              <a:latin typeface="微软雅黑" panose="020B0503020204020204" pitchFamily="34" charset="-122"/>
              <a:ea typeface="微软雅黑" panose="020B0503020204020204" pitchFamily="34" charset="-122"/>
            </a:endParaRPr>
          </a:p>
          <a:p>
            <a:pPr marL="0" indent="0">
              <a:buNone/>
            </a:pPr>
            <a:r>
              <a:rPr kumimoji="1" lang="en-US" altLang="zh-CN" sz="2400" dirty="0">
                <a:solidFill>
                  <a:schemeClr val="tx1"/>
                </a:solidFill>
                <a:latin typeface="微软雅黑" panose="020B0503020204020204" pitchFamily="34" charset="-122"/>
                <a:ea typeface="微软雅黑" panose="020B0503020204020204" pitchFamily="34" charset="-122"/>
              </a:rPr>
              <a:t>2010</a:t>
            </a:r>
            <a:r>
              <a:rPr kumimoji="1" lang="zh-CN" altLang="en-US" sz="2400" dirty="0">
                <a:solidFill>
                  <a:schemeClr val="tx1"/>
                </a:solidFill>
                <a:latin typeface="微软雅黑" panose="020B0503020204020204" pitchFamily="34" charset="-122"/>
                <a:ea typeface="微软雅黑" panose="020B0503020204020204" pitchFamily="34" charset="-122"/>
              </a:rPr>
              <a:t>：</a:t>
            </a:r>
            <a:r>
              <a:rPr kumimoji="1" lang="zh-CN" altLang="en-US" sz="2400" dirty="0">
                <a:solidFill>
                  <a:srgbClr val="FF0000"/>
                </a:solidFill>
                <a:latin typeface="微软雅黑" panose="020B0503020204020204" pitchFamily="34" charset="-122"/>
                <a:ea typeface="微软雅黑" panose="020B0503020204020204" pitchFamily="34" charset="-122"/>
              </a:rPr>
              <a:t>语音识别的突破</a:t>
            </a:r>
            <a:r>
              <a:rPr kumimoji="1" lang="zh-CN" altLang="en-US" sz="2400" dirty="0">
                <a:solidFill>
                  <a:schemeClr val="tx1"/>
                </a:solidFill>
                <a:latin typeface="微软雅黑" panose="020B0503020204020204" pitchFamily="34" charset="-122"/>
                <a:ea typeface="微软雅黑" panose="020B0503020204020204" pitchFamily="34" charset="-122"/>
              </a:rPr>
              <a:t>（</a:t>
            </a:r>
            <a:r>
              <a:rPr kumimoji="1" lang="en-US" altLang="zh-CN" sz="2400" dirty="0">
                <a:solidFill>
                  <a:schemeClr val="tx1"/>
                </a:solidFill>
                <a:latin typeface="微软雅黑" panose="020B0503020204020204" pitchFamily="34" charset="-122"/>
                <a:ea typeface="微软雅黑" panose="020B0503020204020204" pitchFamily="34" charset="-122"/>
              </a:rPr>
              <a:t>Dahl et al</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2010</a:t>
            </a:r>
            <a:r>
              <a:rPr kumimoji="1" lang="zh-CN" altLang="en-US" sz="2400" dirty="0">
                <a:solidFill>
                  <a:schemeClr val="tx1"/>
                </a:solidFill>
                <a:latin typeface="微软雅黑" panose="020B0503020204020204" pitchFamily="34" charset="-122"/>
                <a:ea typeface="微软雅黑" panose="020B0503020204020204" pitchFamily="34" charset="-122"/>
              </a:rPr>
              <a:t>）</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0" indent="0">
              <a:buNone/>
            </a:pPr>
            <a:r>
              <a:rPr lang="en-US" altLang="zh-CN" sz="2400" dirty="0">
                <a:solidFill>
                  <a:schemeClr val="tx1"/>
                </a:solidFill>
                <a:latin typeface="微软雅黑" panose="020B0503020204020204" pitchFamily="34" charset="-122"/>
                <a:ea typeface="微软雅黑" panose="020B0503020204020204" pitchFamily="34" charset="-122"/>
              </a:rPr>
              <a:t>2012</a:t>
            </a:r>
            <a:r>
              <a:rPr lang="zh-CN" altLang="en-US"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图像识别</a:t>
            </a:r>
            <a:r>
              <a:rPr lang="en-US" altLang="zh-CN" sz="2400" dirty="0">
                <a:solidFill>
                  <a:srgbClr val="FF0000"/>
                </a:solidFill>
                <a:latin typeface="微软雅黑" panose="020B0503020204020204" pitchFamily="34" charset="-122"/>
                <a:ea typeface="微软雅黑" panose="020B0503020204020204" pitchFamily="34" charset="-122"/>
              </a:rPr>
              <a:t>ImageNet</a:t>
            </a:r>
            <a:r>
              <a:rPr lang="zh-CN" altLang="en-US" sz="2400" dirty="0">
                <a:solidFill>
                  <a:srgbClr val="FF0000"/>
                </a:solidFill>
                <a:latin typeface="微软雅黑" panose="020B0503020204020204" pitchFamily="34" charset="-122"/>
                <a:ea typeface="微软雅黑" panose="020B0503020204020204" pitchFamily="34" charset="-122"/>
              </a:rPr>
              <a:t>的突破</a:t>
            </a:r>
            <a:r>
              <a:rPr lang="zh-CN" altLang="en-US" sz="2400" dirty="0">
                <a:solidFill>
                  <a:schemeClr val="tx1"/>
                </a:solidFill>
                <a:latin typeface="微软雅黑" panose="020B0503020204020204" pitchFamily="34" charset="-122"/>
                <a:ea typeface="微软雅黑" panose="020B0503020204020204" pitchFamily="34" charset="-122"/>
              </a:rPr>
              <a:t>（</a:t>
            </a:r>
            <a:r>
              <a:rPr lang="en-US" altLang="zh-CN" sz="2400" dirty="0" err="1">
                <a:solidFill>
                  <a:schemeClr val="tx1"/>
                </a:solidFill>
                <a:latin typeface="微软雅黑" panose="020B0503020204020204" pitchFamily="34" charset="-122"/>
                <a:ea typeface="微软雅黑" panose="020B0503020204020204" pitchFamily="34" charset="-122"/>
              </a:rPr>
              <a:t>Krizhevsky</a:t>
            </a:r>
            <a:r>
              <a:rPr lang="en-US" altLang="zh-CN" sz="2400" dirty="0">
                <a:solidFill>
                  <a:schemeClr val="tx1"/>
                </a:solidFill>
                <a:latin typeface="微软雅黑" panose="020B0503020204020204" pitchFamily="34" charset="-122"/>
                <a:ea typeface="微软雅黑" panose="020B0503020204020204" pitchFamily="34" charset="-122"/>
              </a:rPr>
              <a:t> et al. 2012</a:t>
            </a:r>
            <a:r>
              <a:rPr lang="zh-CN" altLang="en-US" sz="2400" dirty="0">
                <a:solidFill>
                  <a:schemeClr val="tx1"/>
                </a:solidFill>
                <a:latin typeface="微软雅黑" panose="020B0503020204020204" pitchFamily="34" charset="-122"/>
                <a:ea typeface="微软雅黑" panose="020B0503020204020204" pitchFamily="34" charset="-122"/>
              </a:rPr>
              <a:t>）</a:t>
            </a:r>
            <a:endParaRPr lang="en-US" altLang="zh-CN" sz="2400" dirty="0">
              <a:solidFill>
                <a:schemeClr val="tx1"/>
              </a:solidFill>
              <a:latin typeface="微软雅黑" panose="020B0503020204020204" pitchFamily="34" charset="-122"/>
              <a:ea typeface="微软雅黑" panose="020B0503020204020204" pitchFamily="34" charset="-122"/>
            </a:endParaRPr>
          </a:p>
          <a:p>
            <a:pPr marL="0" indent="0">
              <a:buNone/>
            </a:pPr>
            <a:r>
              <a:rPr kumimoji="1" lang="en-US" altLang="zh-CN" sz="2400" dirty="0">
                <a:solidFill>
                  <a:schemeClr val="tx1"/>
                </a:solidFill>
                <a:latin typeface="微软雅黑" panose="020B0503020204020204" pitchFamily="34" charset="-122"/>
                <a:ea typeface="微软雅黑" panose="020B0503020204020204" pitchFamily="34" charset="-122"/>
              </a:rPr>
              <a:t>2015</a:t>
            </a:r>
            <a:r>
              <a:rPr kumimoji="1" lang="zh-CN" altLang="en-US" sz="2400" dirty="0">
                <a:solidFill>
                  <a:schemeClr val="tx1"/>
                </a:solidFill>
                <a:latin typeface="微软雅黑" panose="020B0503020204020204" pitchFamily="34" charset="-122"/>
                <a:ea typeface="微软雅黑" panose="020B0503020204020204" pitchFamily="34" charset="-122"/>
              </a:rPr>
              <a:t>：图像识别和语音识别上</a:t>
            </a:r>
            <a:r>
              <a:rPr kumimoji="1" lang="zh-CN" altLang="en-US" sz="2400" dirty="0">
                <a:solidFill>
                  <a:srgbClr val="FF0000"/>
                </a:solidFill>
                <a:latin typeface="微软雅黑" panose="020B0503020204020204" pitchFamily="34" charset="-122"/>
                <a:ea typeface="微软雅黑" panose="020B0503020204020204" pitchFamily="34" charset="-122"/>
              </a:rPr>
              <a:t>“超越人类”</a:t>
            </a:r>
            <a:r>
              <a:rPr kumimoji="1" lang="zh-CN" altLang="en-US" sz="2400" dirty="0">
                <a:solidFill>
                  <a:schemeClr val="tx1"/>
                </a:solidFill>
                <a:latin typeface="微软雅黑" panose="020B0503020204020204" pitchFamily="34" charset="-122"/>
                <a:ea typeface="微软雅黑" panose="020B0503020204020204" pitchFamily="34" charset="-122"/>
              </a:rPr>
              <a:t>的表现</a:t>
            </a:r>
          </a:p>
        </p:txBody>
      </p:sp>
    </p:spTree>
    <p:extLst>
      <p:ext uri="{BB962C8B-B14F-4D97-AF65-F5344CB8AC3E}">
        <p14:creationId xmlns:p14="http://schemas.microsoft.com/office/powerpoint/2010/main" val="92107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dirty="0"/>
              <a:t>深度学习的基础</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图片 6">
            <a:extLst>
              <a:ext uri="{FF2B5EF4-FFF2-40B4-BE49-F238E27FC236}">
                <a16:creationId xmlns:a16="http://schemas.microsoft.com/office/drawing/2014/main" id="{70699AB3-67C1-47F4-8AF5-41512BE6DEA6}"/>
              </a:ext>
            </a:extLst>
          </p:cNvPr>
          <p:cNvPicPr>
            <a:picLocks noChangeAspect="1"/>
          </p:cNvPicPr>
          <p:nvPr/>
        </p:nvPicPr>
        <p:blipFill rotWithShape="1">
          <a:blip r:embed="rId2"/>
          <a:srcRect t="11683"/>
          <a:stretch/>
        </p:blipFill>
        <p:spPr>
          <a:xfrm>
            <a:off x="795337" y="1915316"/>
            <a:ext cx="10601325" cy="4323905"/>
          </a:xfrm>
          <a:prstGeom prst="rect">
            <a:avLst/>
          </a:prstGeom>
        </p:spPr>
      </p:pic>
      <p:sp>
        <p:nvSpPr>
          <p:cNvPr id="3" name="文本框 2">
            <a:extLst>
              <a:ext uri="{FF2B5EF4-FFF2-40B4-BE49-F238E27FC236}">
                <a16:creationId xmlns:a16="http://schemas.microsoft.com/office/drawing/2014/main" id="{69FC3AA6-8258-4C96-BCE0-5F82AF1E4612}"/>
              </a:ext>
            </a:extLst>
          </p:cNvPr>
          <p:cNvSpPr txBox="1"/>
          <p:nvPr/>
        </p:nvSpPr>
        <p:spPr>
          <a:xfrm>
            <a:off x="1250380" y="1453653"/>
            <a:ext cx="2464698" cy="461665"/>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大数据</a:t>
            </a:r>
          </a:p>
        </p:txBody>
      </p:sp>
      <p:sp>
        <p:nvSpPr>
          <p:cNvPr id="8" name="文本框 7">
            <a:extLst>
              <a:ext uri="{FF2B5EF4-FFF2-40B4-BE49-F238E27FC236}">
                <a16:creationId xmlns:a16="http://schemas.microsoft.com/office/drawing/2014/main" id="{ED8D9F9A-E1B6-401C-8CD8-5AA2E29A441C}"/>
              </a:ext>
            </a:extLst>
          </p:cNvPr>
          <p:cNvSpPr txBox="1"/>
          <p:nvPr/>
        </p:nvSpPr>
        <p:spPr>
          <a:xfrm>
            <a:off x="6073184" y="1453652"/>
            <a:ext cx="2464698" cy="461665"/>
          </a:xfrm>
          <a:prstGeom prst="rect">
            <a:avLst/>
          </a:prstGeom>
          <a:noFill/>
        </p:spPr>
        <p:txBody>
          <a:bodyPr wrap="squar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GPU</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3936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卷积神经网络</a:t>
            </a:r>
            <a:r>
              <a:rPr lang="en-US" altLang="zh-CN" dirty="0"/>
              <a:t>CNN</a:t>
            </a:r>
            <a:endParaRPr lang="zh-CN" altLang="en-US" dirty="0"/>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a:xfrm>
            <a:off x="1097279" y="1240778"/>
            <a:ext cx="10209817" cy="5060447"/>
          </a:xfrm>
        </p:spPr>
        <p:txBody>
          <a:bodyPr>
            <a:normAutofit/>
          </a:bodyPr>
          <a:lstStyle/>
          <a:p>
            <a:r>
              <a:rPr lang="zh-CN" altLang="en-US" sz="2000" dirty="0"/>
              <a:t>当我们看狗的图片时，如果图片有可识别的特征，例如爪子或</a:t>
            </a:r>
            <a:r>
              <a:rPr lang="en-US" altLang="zh-CN" sz="2000" dirty="0"/>
              <a:t>4</a:t>
            </a:r>
            <a:r>
              <a:rPr lang="zh-CN" altLang="en-US" sz="2000" dirty="0"/>
              <a:t>条腿，我们可以将其分类。类似的方式，计算机可以通过寻找边缘和曲线等低级特征，然后通过一系列卷积层建立更抽象的概念来进行图像分类。</a:t>
            </a:r>
            <a:r>
              <a:rPr lang="zh-CN" altLang="en-US" sz="2000" dirty="0">
                <a:solidFill>
                  <a:srgbClr val="3B3BFF"/>
                </a:solidFill>
              </a:rPr>
              <a:t>这是</a:t>
            </a:r>
            <a:r>
              <a:rPr lang="en-US" altLang="zh-CN" sz="2000" dirty="0">
                <a:solidFill>
                  <a:srgbClr val="3B3BFF"/>
                </a:solidFill>
              </a:rPr>
              <a:t>CNN</a:t>
            </a:r>
            <a:r>
              <a:rPr lang="zh-CN" altLang="en-US" sz="2000" dirty="0">
                <a:solidFill>
                  <a:srgbClr val="3B3BFF"/>
                </a:solidFill>
              </a:rPr>
              <a:t>的思路的概述</a:t>
            </a:r>
            <a:r>
              <a:rPr lang="zh-CN" altLang="en-US" sz="2000" dirty="0"/>
              <a:t>。</a:t>
            </a:r>
            <a:endParaRPr lang="zh-CN" altLang="en-US" sz="2000" dirty="0">
              <a:solidFill>
                <a:srgbClr val="0000FF"/>
              </a:solidFill>
            </a:endParaRP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9" name="图片 8"/>
          <p:cNvPicPr>
            <a:picLocks noChangeAspect="1"/>
          </p:cNvPicPr>
          <p:nvPr/>
        </p:nvPicPr>
        <p:blipFill>
          <a:blip r:embed="rId2"/>
          <a:stretch>
            <a:fillRect/>
          </a:stretch>
        </p:blipFill>
        <p:spPr>
          <a:xfrm>
            <a:off x="2782067" y="3144333"/>
            <a:ext cx="6372225" cy="2200275"/>
          </a:xfrm>
          <a:prstGeom prst="rect">
            <a:avLst/>
          </a:prstGeom>
        </p:spPr>
      </p:pic>
    </p:spTree>
    <p:extLst>
      <p:ext uri="{BB962C8B-B14F-4D97-AF65-F5344CB8AC3E}">
        <p14:creationId xmlns:p14="http://schemas.microsoft.com/office/powerpoint/2010/main" val="3532467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dirty="0"/>
              <a:t>生物学背景</a:t>
            </a:r>
            <a:endParaRPr lang="en-US" altLang="zh-CN" dirty="0"/>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a:xfrm>
            <a:off x="1097279" y="1240778"/>
            <a:ext cx="10209817" cy="5060447"/>
          </a:xfrm>
        </p:spPr>
        <p:txBody>
          <a:bodyPr>
            <a:normAutofit/>
          </a:bodyPr>
          <a:lstStyle/>
          <a:p>
            <a:r>
              <a:rPr lang="zh-CN" altLang="en-US" sz="2000" dirty="0"/>
              <a:t>首先介绍些背景。当你第一次听到卷积神经网络这一术语，可能会联想到神经科学或生物学，那就对了。可以这样说。</a:t>
            </a:r>
            <a:r>
              <a:rPr lang="en-US" altLang="zh-CN" sz="2000" dirty="0"/>
              <a:t>CNN </a:t>
            </a:r>
            <a:r>
              <a:rPr lang="zh-CN" altLang="en-US" sz="2000" dirty="0"/>
              <a:t>的确是从视觉皮层的生物学上获得启发的。视觉皮层有小部分细胞对特定部分的视觉区域敏感。</a:t>
            </a:r>
            <a:r>
              <a:rPr lang="en-US" altLang="zh-CN" sz="2000" dirty="0"/>
              <a:t>Hubel </a:t>
            </a:r>
            <a:r>
              <a:rPr lang="zh-CN" altLang="en-US" sz="2000" dirty="0"/>
              <a:t>和 </a:t>
            </a:r>
            <a:r>
              <a:rPr lang="en-US" altLang="zh-CN" sz="2000" dirty="0"/>
              <a:t>Wiesel </a:t>
            </a:r>
            <a:r>
              <a:rPr lang="zh-CN" altLang="en-US" sz="2000" dirty="0"/>
              <a:t>于 </a:t>
            </a:r>
            <a:r>
              <a:rPr lang="en-US" altLang="zh-CN" sz="2000" dirty="0"/>
              <a:t>1962 </a:t>
            </a:r>
            <a:r>
              <a:rPr lang="zh-CN" altLang="en-US" sz="2000" dirty="0"/>
              <a:t>年进行的一项有趣的试验详细说明了这一观点，他们验证出大脑中的一些个体神经细胞只有在特定方向的边缘存在时才能做出反应（即放电）。</a:t>
            </a:r>
            <a:endParaRPr lang="en-US" altLang="zh-CN" sz="2000" dirty="0"/>
          </a:p>
          <a:p>
            <a:endParaRPr lang="en-US" altLang="zh-CN" sz="2000" dirty="0"/>
          </a:p>
          <a:p>
            <a:r>
              <a:rPr lang="zh-CN" altLang="en-US" sz="2000" dirty="0"/>
              <a:t>例如，一些神经元只对垂直边缘兴奋，另一些对水平或对角边缘兴奋。</a:t>
            </a:r>
            <a:r>
              <a:rPr lang="en-US" altLang="zh-CN" sz="2000" dirty="0"/>
              <a:t>Hubel </a:t>
            </a:r>
            <a:r>
              <a:rPr lang="zh-CN" altLang="en-US" sz="2000" dirty="0"/>
              <a:t>和 </a:t>
            </a:r>
            <a:r>
              <a:rPr lang="en-US" altLang="zh-CN" sz="2000" dirty="0" err="1"/>
              <a:t>Wisesl</a:t>
            </a:r>
            <a:r>
              <a:rPr lang="en-US" altLang="zh-CN" sz="2000" dirty="0"/>
              <a:t> </a:t>
            </a:r>
            <a:r>
              <a:rPr lang="zh-CN" altLang="en-US" sz="2000" dirty="0"/>
              <a:t>发现所有这些神经元都以柱状结构的形式进行排列，而且一起工作才能产生视觉感知。这种一个系统中的特定组件有特定任务的观点（视觉皮层的神经元细胞寻找特定特征）在机器中同样适用，这就是 </a:t>
            </a:r>
            <a:r>
              <a:rPr lang="en-US" altLang="zh-CN" sz="2000" dirty="0"/>
              <a:t>CNN </a:t>
            </a:r>
            <a:r>
              <a:rPr lang="zh-CN" altLang="en-US" sz="2000" dirty="0"/>
              <a:t>的基础。</a:t>
            </a:r>
          </a:p>
          <a:p>
            <a:br>
              <a:rPr lang="zh-CN" altLang="en-US" sz="2000" dirty="0"/>
            </a:br>
            <a:endParaRPr lang="zh-CN" altLang="en-US" sz="2000"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683482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卷积神经网络</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内容占位符 2"/>
          <p:cNvSpPr>
            <a:spLocks noGrp="1"/>
          </p:cNvSpPr>
          <p:nvPr>
            <p:ph idx="1"/>
          </p:nvPr>
        </p:nvSpPr>
        <p:spPr>
          <a:xfrm>
            <a:off x="1097280" y="1240959"/>
            <a:ext cx="10406462" cy="2550337"/>
          </a:xfrm>
        </p:spPr>
        <p:txBody>
          <a:bodyPr>
            <a:normAutofit/>
          </a:bodyPr>
          <a:lstStyle/>
          <a:p>
            <a:pPr>
              <a:lnSpc>
                <a:spcPct val="120000"/>
              </a:lnSpc>
            </a:pPr>
            <a:r>
              <a:rPr lang="zh-CN" altLang="en-US" sz="2400" dirty="0"/>
              <a:t>输入有着非常高的维度</a:t>
            </a:r>
            <a:r>
              <a:rPr lang="en-US" altLang="zh-CN" sz="2400" dirty="0"/>
              <a:t>. </a:t>
            </a:r>
            <a:r>
              <a:rPr lang="zh-CN" altLang="en-US" sz="2400" dirty="0"/>
              <a:t>如果使用全连接的神经网络会产生巨量的参数</a:t>
            </a:r>
            <a:r>
              <a:rPr lang="en-US" altLang="zh-CN" sz="2400" dirty="0"/>
              <a:t>.</a:t>
            </a:r>
          </a:p>
          <a:p>
            <a:pPr>
              <a:lnSpc>
                <a:spcPct val="120000"/>
              </a:lnSpc>
            </a:pPr>
            <a:endParaRPr lang="en-US" altLang="zh-CN" sz="2400" dirty="0"/>
          </a:p>
          <a:p>
            <a:pPr>
              <a:lnSpc>
                <a:spcPct val="120000"/>
              </a:lnSpc>
            </a:pPr>
            <a:r>
              <a:rPr lang="zh-CN" altLang="en-US" sz="2400" dirty="0"/>
              <a:t>源于</a:t>
            </a:r>
            <a:r>
              <a:rPr lang="en-US" altLang="zh-CN" sz="2400" dirty="0"/>
              <a:t>[Hubel &amp; Wiesel 1962]</a:t>
            </a:r>
            <a:r>
              <a:rPr lang="zh-CN" altLang="en-US" sz="2400" dirty="0"/>
              <a:t>的思路</a:t>
            </a:r>
            <a:r>
              <a:rPr lang="en-US" altLang="zh-CN" sz="2400" dirty="0"/>
              <a:t>, CNN</a:t>
            </a:r>
            <a:r>
              <a:rPr lang="zh-CN" altLang="en-US" sz="2400" dirty="0"/>
              <a:t>是一种特殊的神经网络，其隐藏层的单元（卷积核）只与局部的感受野相连。</a:t>
            </a:r>
            <a:r>
              <a:rPr lang="en-US" altLang="zh-CN" sz="2400" dirty="0"/>
              <a:t>CNNs</a:t>
            </a:r>
            <a:r>
              <a:rPr lang="zh-CN" altLang="en-US" sz="2400" dirty="0"/>
              <a:t>所需的参数数量要少得多</a:t>
            </a:r>
            <a:r>
              <a:rPr lang="en-US" altLang="zh-CN" sz="2400" dirty="0"/>
              <a:t>.</a:t>
            </a: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b="583"/>
          <a:stretch/>
        </p:blipFill>
        <p:spPr>
          <a:xfrm>
            <a:off x="969288" y="3909446"/>
            <a:ext cx="4051138" cy="2361236"/>
          </a:xfrm>
          <a:prstGeom prst="rect">
            <a:avLst/>
          </a:prstGeom>
        </p:spPr>
      </p:pic>
      <p:sp>
        <p:nvSpPr>
          <p:cNvPr id="9" name="文本框 8"/>
          <p:cNvSpPr txBox="1"/>
          <p:nvPr/>
        </p:nvSpPr>
        <p:spPr>
          <a:xfrm>
            <a:off x="6044225" y="4239357"/>
            <a:ext cx="3264059" cy="1754326"/>
          </a:xfrm>
          <a:prstGeom prst="rect">
            <a:avLst/>
          </a:prstGeom>
          <a:noFill/>
        </p:spPr>
        <p:txBody>
          <a:bodyPr wrap="square" rtlCol="0">
            <a:spAutoFit/>
          </a:bodyPr>
          <a:lstStyle/>
          <a:p>
            <a:r>
              <a:rPr lang="zh-CN" altLang="en-US" dirty="0"/>
              <a:t>例</a:t>
            </a:r>
            <a:r>
              <a:rPr lang="en-US" altLang="zh-CN" dirty="0"/>
              <a:t>: 200x200 </a:t>
            </a:r>
            <a:r>
              <a:rPr lang="zh-CN" altLang="en-US" dirty="0"/>
              <a:t>图片</a:t>
            </a:r>
            <a:endParaRPr lang="en-US" altLang="zh-CN" dirty="0"/>
          </a:p>
          <a:p>
            <a:pPr marL="342900" indent="-342900">
              <a:buAutoNum type="alphaLcParenR"/>
            </a:pPr>
            <a:r>
              <a:rPr lang="zh-CN" altLang="en-US" dirty="0"/>
              <a:t>全连接网络</a:t>
            </a:r>
            <a:r>
              <a:rPr lang="en-US" altLang="zh-CN" dirty="0"/>
              <a:t>: 40,000 </a:t>
            </a:r>
            <a:r>
              <a:rPr lang="zh-CN" altLang="en-US" dirty="0"/>
              <a:t>隐藏神经元</a:t>
            </a:r>
            <a:r>
              <a:rPr lang="en-US" altLang="zh-CN" dirty="0"/>
              <a:t>=&gt; </a:t>
            </a:r>
            <a:r>
              <a:rPr lang="zh-CN" altLang="en-US" dirty="0"/>
              <a:t>约</a:t>
            </a:r>
            <a:r>
              <a:rPr lang="en-US" altLang="zh-CN" dirty="0"/>
              <a:t>16</a:t>
            </a:r>
            <a:r>
              <a:rPr lang="zh-CN" altLang="en-US" dirty="0"/>
              <a:t>亿参数</a:t>
            </a:r>
            <a:endParaRPr lang="en-US" altLang="zh-CN" dirty="0"/>
          </a:p>
          <a:p>
            <a:pPr marL="342900" indent="-342900">
              <a:buAutoNum type="alphaLcParenR"/>
            </a:pPr>
            <a:r>
              <a:rPr lang="en-US" altLang="zh-CN" dirty="0"/>
              <a:t>CNN: 5x5 </a:t>
            </a:r>
            <a:r>
              <a:rPr lang="zh-CN" altLang="en-US" dirty="0"/>
              <a:t>卷积核</a:t>
            </a:r>
            <a:r>
              <a:rPr lang="en-US" altLang="zh-CN" dirty="0"/>
              <a:t>, 100 </a:t>
            </a:r>
            <a:r>
              <a:rPr lang="zh-CN" altLang="en-US" dirty="0"/>
              <a:t>个特征图</a:t>
            </a:r>
            <a:r>
              <a:rPr lang="en-US" altLang="zh-CN" dirty="0"/>
              <a:t>=&gt; 2,500 </a:t>
            </a:r>
            <a:r>
              <a:rPr lang="zh-CN" altLang="en-US" dirty="0"/>
              <a:t>参数</a:t>
            </a:r>
            <a:endParaRPr lang="en-US" altLang="zh-CN" dirty="0"/>
          </a:p>
          <a:p>
            <a:endParaRPr kumimoji="1" lang="zh-CN" altLang="en-US" dirty="0"/>
          </a:p>
        </p:txBody>
      </p:sp>
    </p:spTree>
    <p:extLst>
      <p:ext uri="{BB962C8B-B14F-4D97-AF65-F5344CB8AC3E}">
        <p14:creationId xmlns:p14="http://schemas.microsoft.com/office/powerpoint/2010/main" val="44991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dirty="0"/>
              <a:t>结构</a:t>
            </a:r>
            <a:endParaRPr lang="en-US" altLang="zh-CN"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7" name="内容占位符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4955" y="1683145"/>
            <a:ext cx="4038600" cy="3711145"/>
          </a:xfrm>
        </p:spPr>
      </p:pic>
      <p:sp>
        <p:nvSpPr>
          <p:cNvPr id="8" name="内容占位符 4"/>
          <p:cNvSpPr txBox="1">
            <a:spLocks/>
          </p:cNvSpPr>
          <p:nvPr/>
        </p:nvSpPr>
        <p:spPr>
          <a:xfrm>
            <a:off x="6042443" y="1876475"/>
            <a:ext cx="5976732" cy="355285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a:pPr>
            <a:r>
              <a:rPr kumimoji="1" lang="zh-CN" altLang="en-US" sz="2400" dirty="0"/>
              <a:t>卷积过程</a:t>
            </a:r>
            <a:endParaRPr kumimoji="1" lang="en-US" altLang="zh-CN" sz="2400" dirty="0"/>
          </a:p>
          <a:p>
            <a:pPr marL="514350" indent="-514350">
              <a:buFont typeface="+mj-lt"/>
              <a:buAutoNum type="arabicPeriod"/>
            </a:pPr>
            <a:r>
              <a:rPr kumimoji="1" lang="zh-CN" altLang="en-US" sz="2400" dirty="0"/>
              <a:t>非线性过程</a:t>
            </a:r>
            <a:r>
              <a:rPr kumimoji="1" lang="en-US" altLang="zh-CN" sz="2400" dirty="0"/>
              <a:t>: </a:t>
            </a:r>
            <a:r>
              <a:rPr kumimoji="1" lang="zh-CN" altLang="en-US" sz="2400" dirty="0"/>
              <a:t>非线性变换，例如激活函数</a:t>
            </a:r>
            <a:r>
              <a:rPr kumimoji="1" lang="en-US" altLang="zh-CN" sz="2400" dirty="0" err="1"/>
              <a:t>ReLU</a:t>
            </a:r>
            <a:r>
              <a:rPr kumimoji="1" lang="zh-CN" altLang="en-US" sz="2400" dirty="0"/>
              <a:t>或</a:t>
            </a:r>
            <a:r>
              <a:rPr kumimoji="1" lang="en-US" altLang="zh-CN" sz="2400" dirty="0"/>
              <a:t>Tanh</a:t>
            </a:r>
          </a:p>
          <a:p>
            <a:pPr marL="514350" indent="-514350">
              <a:buFont typeface="+mj-lt"/>
              <a:buAutoNum type="arabicPeriod"/>
            </a:pPr>
            <a:r>
              <a:rPr kumimoji="1" lang="zh-CN" altLang="en-US" sz="2400" dirty="0"/>
              <a:t>池化</a:t>
            </a:r>
            <a:r>
              <a:rPr kumimoji="1" lang="en-US" altLang="zh-CN" sz="2400" dirty="0"/>
              <a:t>: </a:t>
            </a:r>
            <a:r>
              <a:rPr kumimoji="1" lang="zh-CN" altLang="en-US" sz="2400" dirty="0"/>
              <a:t>提取局部的统计特征</a:t>
            </a:r>
            <a:r>
              <a:rPr kumimoji="1" lang="en-US" altLang="zh-CN" sz="2400" dirty="0"/>
              <a:t>, </a:t>
            </a:r>
            <a:r>
              <a:rPr kumimoji="1" lang="zh-CN" altLang="en-US" sz="2400" dirty="0"/>
              <a:t>例如最大值池化和均值池化</a:t>
            </a:r>
            <a:endParaRPr kumimoji="1" lang="en-US" altLang="zh-CN" sz="2400" dirty="0"/>
          </a:p>
          <a:p>
            <a:endParaRPr kumimoji="1" lang="en-US" altLang="zh-CN" dirty="0"/>
          </a:p>
          <a:p>
            <a:endParaRPr kumimoji="1" lang="zh-CN" altLang="en-US" dirty="0"/>
          </a:p>
        </p:txBody>
      </p:sp>
    </p:spTree>
    <p:extLst>
      <p:ext uri="{BB962C8B-B14F-4D97-AF65-F5344CB8AC3E}">
        <p14:creationId xmlns:p14="http://schemas.microsoft.com/office/powerpoint/2010/main" val="1172644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卷积层</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normAutofit/>
          </a:bodyPr>
          <a:lstStyle/>
          <a:p>
            <a:r>
              <a:rPr lang="zh-CN" altLang="en-US" sz="2000" dirty="0"/>
              <a:t>输入是一个</a:t>
            </a:r>
            <a:r>
              <a:rPr lang="en-US" altLang="zh-CN" sz="2000" dirty="0"/>
              <a:t>32 x 32 x 3 </a:t>
            </a:r>
            <a:r>
              <a:rPr lang="zh-CN" altLang="en-US" sz="2000" dirty="0"/>
              <a:t>的数组，代表了每个像素的值</a:t>
            </a:r>
            <a:r>
              <a:rPr lang="en-US" altLang="zh-CN" sz="2000" dirty="0"/>
              <a:t>. </a:t>
            </a:r>
            <a:r>
              <a:rPr lang="zh-CN" altLang="en-US" sz="2000" dirty="0"/>
              <a:t>想象卷积核好比一个手电筒，只照亮了图片右上角</a:t>
            </a:r>
            <a:r>
              <a:rPr lang="en-US" altLang="zh-CN" sz="2000" dirty="0"/>
              <a:t>5 x 5</a:t>
            </a:r>
            <a:r>
              <a:rPr lang="zh-CN" altLang="en-US" sz="2000" dirty="0"/>
              <a:t>的范围</a:t>
            </a:r>
            <a:r>
              <a:rPr lang="en-US" altLang="zh-CN" sz="2000" dirty="0"/>
              <a:t>. </a:t>
            </a:r>
          </a:p>
          <a:p>
            <a:r>
              <a:rPr lang="zh-CN" altLang="en-US" sz="2000" dirty="0"/>
              <a:t>然后这个手电筒缓缓的滑动，</a:t>
            </a:r>
            <a:r>
              <a:rPr lang="en-US" altLang="zh-CN" sz="2000" dirty="0"/>
              <a:t>5 x 5</a:t>
            </a:r>
            <a:r>
              <a:rPr lang="zh-CN" altLang="en-US" sz="2000" dirty="0"/>
              <a:t>的范围逐步照亮整个图片所有像素</a:t>
            </a:r>
            <a:r>
              <a:rPr lang="en-US" altLang="zh-CN" sz="2000" dirty="0"/>
              <a:t>. </a:t>
            </a:r>
            <a:r>
              <a:rPr lang="zh-CN" altLang="en-US" sz="2000" dirty="0"/>
              <a:t>在神经网络中，这个手电筒被称作</a:t>
            </a:r>
            <a:r>
              <a:rPr lang="zh-CN" altLang="en-US" sz="2000" dirty="0">
                <a:solidFill>
                  <a:srgbClr val="3B3BFF"/>
                </a:solidFill>
              </a:rPr>
              <a:t>卷积核</a:t>
            </a:r>
            <a:r>
              <a:rPr lang="zh-CN" altLang="en-US" sz="2000" dirty="0"/>
              <a:t>，它照亮的部分为</a:t>
            </a:r>
            <a:r>
              <a:rPr lang="zh-CN" altLang="en-US" sz="2000" dirty="0">
                <a:solidFill>
                  <a:srgbClr val="3B3BFF"/>
                </a:solidFill>
              </a:rPr>
              <a:t>感受野</a:t>
            </a:r>
            <a:r>
              <a:rPr lang="en-US" altLang="zh-CN" sz="2000" dirty="0"/>
              <a:t>. </a:t>
            </a:r>
            <a:r>
              <a:rPr lang="zh-CN" altLang="en-US" sz="2000" dirty="0"/>
              <a:t>这个卷积核由一组参数组成。</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7" name="图片 6"/>
          <p:cNvPicPr>
            <a:picLocks noChangeAspect="1"/>
          </p:cNvPicPr>
          <p:nvPr/>
        </p:nvPicPr>
        <p:blipFill>
          <a:blip r:embed="rId3"/>
          <a:stretch>
            <a:fillRect/>
          </a:stretch>
        </p:blipFill>
        <p:spPr>
          <a:xfrm>
            <a:off x="3305495" y="2993223"/>
            <a:ext cx="5641970" cy="2820985"/>
          </a:xfrm>
          <a:prstGeom prst="rect">
            <a:avLst/>
          </a:prstGeom>
        </p:spPr>
      </p:pic>
    </p:spTree>
    <p:extLst>
      <p:ext uri="{BB962C8B-B14F-4D97-AF65-F5344CB8AC3E}">
        <p14:creationId xmlns:p14="http://schemas.microsoft.com/office/powerpoint/2010/main" val="2514334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卷积层</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a:xfrm>
            <a:off x="1097280" y="1240778"/>
            <a:ext cx="10190152" cy="4752517"/>
          </a:xfrm>
        </p:spPr>
        <p:txBody>
          <a:bodyPr>
            <a:normAutofit fontScale="92500" lnSpcReduction="10000"/>
          </a:bodyPr>
          <a:lstStyle/>
          <a:p>
            <a:pPr>
              <a:lnSpc>
                <a:spcPct val="120000"/>
              </a:lnSpc>
            </a:pPr>
            <a:r>
              <a:rPr lang="en-US" altLang="zh-CN" sz="1600" dirty="0"/>
              <a:t>CNN </a:t>
            </a:r>
            <a:r>
              <a:rPr lang="zh-CN" altLang="en-US" sz="1600" dirty="0"/>
              <a:t>的第一层通常是卷积层（</a:t>
            </a:r>
            <a:r>
              <a:rPr lang="en-US" altLang="zh-CN" sz="1600" dirty="0"/>
              <a:t>Convolutional Layer</a:t>
            </a:r>
            <a:r>
              <a:rPr lang="zh-CN" altLang="en-US" sz="1600" dirty="0"/>
              <a:t>）。首先需要了解卷积层的输入内容是什么。如上所述，输入内容为一个 </a:t>
            </a:r>
            <a:r>
              <a:rPr lang="en-US" altLang="zh-CN" sz="1600" dirty="0"/>
              <a:t>32 x 32 x 3 </a:t>
            </a:r>
            <a:r>
              <a:rPr lang="zh-CN" altLang="en-US" sz="1600" dirty="0"/>
              <a:t>的像素值数组。现在，解释卷积层的最佳方法是想象有一束手电筒光正从图像的左上角照过。假设手电筒光可以覆盖 </a:t>
            </a:r>
            <a:r>
              <a:rPr lang="en-US" altLang="zh-CN" sz="1600" dirty="0"/>
              <a:t>5 x 5 </a:t>
            </a:r>
            <a:r>
              <a:rPr lang="zh-CN" altLang="en-US" sz="1600" dirty="0"/>
              <a:t>的区域，想象一下手电筒光照过输入图像的所有区域。在机器学习术语中，这束手电筒被叫做过滤器（</a:t>
            </a:r>
            <a:r>
              <a:rPr lang="en-US" altLang="zh-CN" sz="1600" dirty="0"/>
              <a:t>filter</a:t>
            </a:r>
            <a:r>
              <a:rPr lang="zh-CN" altLang="en-US" sz="1600" dirty="0"/>
              <a:t>，有时候也被称为神经元（</a:t>
            </a:r>
            <a:r>
              <a:rPr lang="en-US" altLang="zh-CN" sz="1600" dirty="0"/>
              <a:t>neuron</a:t>
            </a:r>
            <a:r>
              <a:rPr lang="zh-CN" altLang="en-US" sz="1600" dirty="0"/>
              <a:t>）或核（</a:t>
            </a:r>
            <a:r>
              <a:rPr lang="en-US" altLang="zh-CN" sz="1600" dirty="0"/>
              <a:t>kernel</a:t>
            </a:r>
            <a:r>
              <a:rPr lang="zh-CN" altLang="en-US" sz="1600" dirty="0"/>
              <a:t>）），被照过的区域被称为感受野（</a:t>
            </a:r>
            <a:r>
              <a:rPr lang="en-US" altLang="zh-CN" sz="1600" dirty="0"/>
              <a:t>receptive field</a:t>
            </a:r>
            <a:r>
              <a:rPr lang="zh-CN" altLang="en-US" sz="1600" dirty="0"/>
              <a:t>）。过滤器同样也是一个数组（其中的数字被称作权重或参数）。重点在于过滤器的深度必须与输入内容的深度相同（这样才能确保可以进行数学运算），因此过滤器大小为 </a:t>
            </a:r>
            <a:r>
              <a:rPr lang="en-US" altLang="zh-CN" sz="1600" dirty="0"/>
              <a:t>5 x 5 x 3</a:t>
            </a:r>
            <a:r>
              <a:rPr lang="zh-CN" altLang="en-US" sz="1600" dirty="0"/>
              <a:t>。现在，以过滤器所处在的第一个位置为例，即图像的左上角。当筛选值在图像上滑动（卷积运算）时，过滤器中的值会与图像中的原始像素值相乘（又称为计算点积）。这些乘积被加在一起（从数学上来说，一共会有 </a:t>
            </a:r>
            <a:r>
              <a:rPr lang="en-US" altLang="zh-CN" sz="1600" dirty="0"/>
              <a:t>75 </a:t>
            </a:r>
            <a:r>
              <a:rPr lang="zh-CN" altLang="en-US" sz="1600" dirty="0"/>
              <a:t>个乘积）。现在你得到了一个数字。切记，该数字只是表示过滤器位于图片左上角的情况。我们在输入内容上的每一位置重复该过程。（下一步将是将过滤器右移 </a:t>
            </a:r>
            <a:r>
              <a:rPr lang="en-US" altLang="zh-CN" sz="1600" dirty="0"/>
              <a:t>1 </a:t>
            </a:r>
            <a:r>
              <a:rPr lang="zh-CN" altLang="en-US" sz="1600" dirty="0"/>
              <a:t>单元，接着再右移 </a:t>
            </a:r>
            <a:r>
              <a:rPr lang="en-US" altLang="zh-CN" sz="1600" dirty="0"/>
              <a:t>1 </a:t>
            </a:r>
            <a:r>
              <a:rPr lang="zh-CN" altLang="en-US" sz="1600" dirty="0"/>
              <a:t>单元，以此类推。）输入内容上的每一特定位置都会产生一个数字。过滤器滑过所有位置后将得到一个 </a:t>
            </a:r>
            <a:r>
              <a:rPr lang="en-US" altLang="zh-CN" sz="1600" dirty="0"/>
              <a:t>28 x 28 x 1 </a:t>
            </a:r>
            <a:r>
              <a:rPr lang="zh-CN" altLang="en-US" sz="1600" dirty="0"/>
              <a:t>的数组，我们称之为激活映射（</a:t>
            </a:r>
            <a:r>
              <a:rPr lang="en-US" altLang="zh-CN" sz="1600" dirty="0"/>
              <a:t>activation map</a:t>
            </a:r>
            <a:r>
              <a:rPr lang="zh-CN" altLang="en-US" sz="1600" dirty="0"/>
              <a:t>）或特征映射（</a:t>
            </a:r>
            <a:r>
              <a:rPr lang="en-US" altLang="zh-CN" sz="1600" dirty="0"/>
              <a:t>feature map</a:t>
            </a:r>
            <a:r>
              <a:rPr lang="zh-CN" altLang="en-US" sz="1600" dirty="0"/>
              <a:t>）。之所以得到一个 </a:t>
            </a:r>
            <a:r>
              <a:rPr lang="en-US" altLang="zh-CN" sz="1600" dirty="0"/>
              <a:t>28 x 28 </a:t>
            </a:r>
            <a:r>
              <a:rPr lang="zh-CN" altLang="en-US" sz="1600" dirty="0"/>
              <a:t>的数组的原因在于，在一张 </a:t>
            </a:r>
            <a:r>
              <a:rPr lang="en-US" altLang="zh-CN" sz="1600" dirty="0"/>
              <a:t>32 x 32 </a:t>
            </a:r>
            <a:r>
              <a:rPr lang="zh-CN" altLang="en-US" sz="1600" dirty="0"/>
              <a:t>的输入图像上，</a:t>
            </a:r>
            <a:r>
              <a:rPr lang="en-US" altLang="zh-CN" sz="1600" dirty="0"/>
              <a:t>5 x 5 </a:t>
            </a:r>
            <a:r>
              <a:rPr lang="zh-CN" altLang="en-US" sz="1600" dirty="0"/>
              <a:t>的过滤器能够覆盖到 </a:t>
            </a:r>
            <a:r>
              <a:rPr lang="en-US" altLang="zh-CN" sz="1600" dirty="0"/>
              <a:t>784 </a:t>
            </a:r>
            <a:r>
              <a:rPr lang="zh-CN" altLang="en-US" sz="1600" dirty="0"/>
              <a:t>个不同的位置。这 </a:t>
            </a:r>
            <a:r>
              <a:rPr lang="en-US" altLang="zh-CN" sz="1600" dirty="0"/>
              <a:t>784 </a:t>
            </a:r>
            <a:r>
              <a:rPr lang="zh-CN" altLang="en-US" sz="1600" dirty="0"/>
              <a:t>个位置可映射为一个 </a:t>
            </a:r>
            <a:r>
              <a:rPr lang="en-US" altLang="zh-CN" sz="1600" dirty="0"/>
              <a:t>28 x 28 </a:t>
            </a:r>
            <a:r>
              <a:rPr lang="zh-CN" altLang="en-US" sz="1600" dirty="0"/>
              <a:t>的数组。</a:t>
            </a:r>
          </a:p>
          <a:p>
            <a:pPr>
              <a:lnSpc>
                <a:spcPct val="120000"/>
              </a:lnSpc>
            </a:pPr>
            <a:endParaRPr lang="zh-CN" altLang="en-US" sz="1600" dirty="0"/>
          </a:p>
          <a:p>
            <a:pPr>
              <a:lnSpc>
                <a:spcPct val="120000"/>
              </a:lnSpc>
            </a:pPr>
            <a:r>
              <a:rPr lang="zh-CN" altLang="en-US" sz="1600" dirty="0"/>
              <a:t>当我们使用两个而不是一个 </a:t>
            </a:r>
            <a:r>
              <a:rPr lang="en-US" altLang="zh-CN" sz="1600" dirty="0"/>
              <a:t>5 x 5 x 3 </a:t>
            </a:r>
            <a:r>
              <a:rPr lang="zh-CN" altLang="en-US" sz="1600" dirty="0"/>
              <a:t>的过滤器时，输出总量将会变成 </a:t>
            </a:r>
            <a:r>
              <a:rPr lang="en-US" altLang="zh-CN" sz="1600" dirty="0"/>
              <a:t>28 x 28 x 2</a:t>
            </a:r>
            <a:r>
              <a:rPr lang="zh-CN" altLang="en-US" sz="1600" dirty="0"/>
              <a:t>。采用的过滤器越多，空间维度（ </a:t>
            </a:r>
            <a:r>
              <a:rPr lang="en-US" altLang="zh-CN" sz="1600" dirty="0"/>
              <a:t>spatial dimensions</a:t>
            </a:r>
            <a:r>
              <a:rPr lang="zh-CN" altLang="en-US" sz="1600" dirty="0"/>
              <a:t>）保留得也就越好。数学上而言，这就是卷积层上发生的事情。</a:t>
            </a:r>
            <a:br>
              <a:rPr lang="zh-CN" altLang="en-US" sz="1600" dirty="0"/>
            </a:br>
            <a:endParaRPr lang="zh-CN" altLang="en-US" sz="1600" dirty="0"/>
          </a:p>
          <a:p>
            <a:pPr>
              <a:lnSpc>
                <a:spcPct val="120000"/>
              </a:lnSpc>
            </a:pPr>
            <a:endParaRPr lang="zh-CN" altLang="en-US" sz="1600"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010959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pPr>
              <a:buFont typeface="Wingdings" pitchFamily="2" charset="2"/>
              <a:buChar char="Ø"/>
            </a:pPr>
            <a:r>
              <a:rPr lang="zh-CN" altLang="en-US" dirty="0"/>
              <a:t>简介</a:t>
            </a:r>
            <a:endParaRPr lang="en-US" altLang="zh-CN" dirty="0"/>
          </a:p>
          <a:p>
            <a:pPr>
              <a:buFont typeface="Wingdings" pitchFamily="2" charset="2"/>
              <a:buChar char="Ø"/>
            </a:pPr>
            <a:r>
              <a:rPr lang="zh-CN" altLang="en-US" dirty="0"/>
              <a:t>卷积神经网络</a:t>
            </a:r>
            <a:endParaRPr lang="en-US" altLang="zh-CN" dirty="0"/>
          </a:p>
          <a:p>
            <a:pPr>
              <a:buFont typeface="Wingdings" pitchFamily="2" charset="2"/>
              <a:buChar char="Ø"/>
            </a:pPr>
            <a:r>
              <a:rPr lang="zh-CN" altLang="en-US" dirty="0"/>
              <a:t>循环神经网络</a:t>
            </a:r>
            <a:endParaRPr lang="en-US" altLang="zh-CN" dirty="0"/>
          </a:p>
          <a:p>
            <a:pPr>
              <a:buFont typeface="Wingdings" pitchFamily="2" charset="2"/>
              <a:buChar char="Ø"/>
            </a:pPr>
            <a:r>
              <a:rPr lang="zh-CN" altLang="en-US" dirty="0"/>
              <a:t>交通预测中的深度学习</a:t>
            </a:r>
            <a:endParaRPr lang="en-US" altLang="zh-CN"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250771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高层次特征</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normAutofit/>
          </a:bodyPr>
          <a:lstStyle/>
          <a:p>
            <a:r>
              <a:rPr lang="zh-CN" altLang="en-US" sz="2000" dirty="0"/>
              <a:t>不过，从高层次角度而言卷积是如何工作的？每个过滤器可以被看成是</a:t>
            </a:r>
            <a:r>
              <a:rPr lang="zh-CN" altLang="en-US" sz="2000" dirty="0">
                <a:solidFill>
                  <a:srgbClr val="3B3BFF"/>
                </a:solidFill>
              </a:rPr>
              <a:t>特征标识符</a:t>
            </a:r>
            <a:r>
              <a:rPr lang="zh-CN" altLang="en-US" sz="2000" dirty="0"/>
              <a:t>（ </a:t>
            </a:r>
            <a:r>
              <a:rPr lang="en-US" altLang="zh-CN" sz="2000" dirty="0"/>
              <a:t>feature identifiers</a:t>
            </a:r>
            <a:r>
              <a:rPr lang="zh-CN" altLang="en-US" sz="2000" dirty="0"/>
              <a:t>）。</a:t>
            </a:r>
            <a:endParaRPr lang="en-US" altLang="zh-CN" sz="2000" dirty="0"/>
          </a:p>
          <a:p>
            <a:r>
              <a:rPr lang="zh-CN" altLang="en-US" sz="2000" dirty="0"/>
              <a:t>这里的特征指的是例如直边缘、原色、曲线之类的东西。想一想所有图像都共有的一些最简单的特征。假设第一组过滤器是 </a:t>
            </a:r>
            <a:r>
              <a:rPr lang="en-US" altLang="zh-CN" sz="2000" dirty="0"/>
              <a:t>7 x 7 x 3 </a:t>
            </a:r>
            <a:r>
              <a:rPr lang="zh-CN" altLang="en-US" sz="2000" dirty="0"/>
              <a:t>的曲线检测器。（在这一节，为了易于分析，暂且忽略该过滤器的深度为 </a:t>
            </a:r>
            <a:r>
              <a:rPr lang="en-US" altLang="zh-CN" sz="2000" dirty="0"/>
              <a:t>3 </a:t>
            </a:r>
            <a:r>
              <a:rPr lang="zh-CN" altLang="en-US" sz="2000" dirty="0"/>
              <a:t>个单元，只考虑过滤器和图像的顶层层面。）作为曲线过滤器，它将有一个像素结构，在曲线形状旁时会产生更高的数值（切记，我们所讨论的过滤器不过是一组数值！）</a:t>
            </a:r>
          </a:p>
          <a:p>
            <a:br>
              <a:rPr lang="zh-CN" altLang="en-US" sz="2000" dirty="0"/>
            </a:br>
            <a:endParaRPr lang="zh-CN" altLang="en-US" sz="2000"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图片 6"/>
          <p:cNvPicPr>
            <a:picLocks noChangeAspect="1"/>
          </p:cNvPicPr>
          <p:nvPr/>
        </p:nvPicPr>
        <p:blipFill>
          <a:blip r:embed="rId3"/>
          <a:stretch>
            <a:fillRect/>
          </a:stretch>
        </p:blipFill>
        <p:spPr>
          <a:xfrm>
            <a:off x="2702027" y="3428846"/>
            <a:ext cx="5981700" cy="2733675"/>
          </a:xfrm>
          <a:prstGeom prst="rect">
            <a:avLst/>
          </a:prstGeom>
        </p:spPr>
      </p:pic>
    </p:spTree>
    <p:extLst>
      <p:ext uri="{BB962C8B-B14F-4D97-AF65-F5344CB8AC3E}">
        <p14:creationId xmlns:p14="http://schemas.microsoft.com/office/powerpoint/2010/main" val="3277901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en-US" altLang="zh-CN" dirty="0"/>
              <a:t>High Level Perspective</a:t>
            </a:r>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7" name="图片 6"/>
          <p:cNvPicPr>
            <a:picLocks noChangeAspect="1"/>
          </p:cNvPicPr>
          <p:nvPr/>
        </p:nvPicPr>
        <p:blipFill>
          <a:blip r:embed="rId3"/>
          <a:stretch>
            <a:fillRect/>
          </a:stretch>
        </p:blipFill>
        <p:spPr>
          <a:xfrm>
            <a:off x="948882" y="1529656"/>
            <a:ext cx="5532391" cy="1753806"/>
          </a:xfrm>
          <a:prstGeom prst="rect">
            <a:avLst/>
          </a:prstGeom>
        </p:spPr>
      </p:pic>
      <p:pic>
        <p:nvPicPr>
          <p:cNvPr id="8" name="图片 7"/>
          <p:cNvPicPr>
            <a:picLocks noChangeAspect="1"/>
          </p:cNvPicPr>
          <p:nvPr/>
        </p:nvPicPr>
        <p:blipFill>
          <a:blip r:embed="rId4"/>
          <a:stretch>
            <a:fillRect/>
          </a:stretch>
        </p:blipFill>
        <p:spPr>
          <a:xfrm>
            <a:off x="770087" y="3844451"/>
            <a:ext cx="5286585" cy="1920433"/>
          </a:xfrm>
          <a:prstGeom prst="rect">
            <a:avLst/>
          </a:prstGeom>
        </p:spPr>
      </p:pic>
      <p:pic>
        <p:nvPicPr>
          <p:cNvPr id="9" name="图片 8"/>
          <p:cNvPicPr>
            <a:picLocks noChangeAspect="1"/>
          </p:cNvPicPr>
          <p:nvPr/>
        </p:nvPicPr>
        <p:blipFill>
          <a:blip r:embed="rId5"/>
          <a:stretch>
            <a:fillRect/>
          </a:stretch>
        </p:blipFill>
        <p:spPr>
          <a:xfrm>
            <a:off x="6481273" y="1529656"/>
            <a:ext cx="4880794" cy="1781110"/>
          </a:xfrm>
          <a:prstGeom prst="rect">
            <a:avLst/>
          </a:prstGeom>
        </p:spPr>
      </p:pic>
      <p:sp>
        <p:nvSpPr>
          <p:cNvPr id="10" name="矩形 9"/>
          <p:cNvSpPr/>
          <p:nvPr/>
        </p:nvSpPr>
        <p:spPr>
          <a:xfrm>
            <a:off x="6056672" y="3610108"/>
            <a:ext cx="6096000" cy="830997"/>
          </a:xfrm>
          <a:prstGeom prst="rect">
            <a:avLst/>
          </a:prstGeom>
        </p:spPr>
        <p:txBody>
          <a:bodyPr>
            <a:spAutoFit/>
          </a:bodyPr>
          <a:lstStyle/>
          <a:p>
            <a:r>
              <a:rPr lang="zh-CN" altLang="en-US" sz="1600" dirty="0">
                <a:solidFill>
                  <a:srgbClr val="333333"/>
                </a:solidFill>
                <a:latin typeface="Helvetica" panose="020B0604020202020204" pitchFamily="34" charset="0"/>
              </a:rPr>
              <a:t>高数值意味着很有可能是输入内容中的曲线激活了过滤器。激活地图右上角的值将会是 </a:t>
            </a:r>
            <a:r>
              <a:rPr lang="en-US" altLang="zh-CN" sz="1600" dirty="0">
                <a:solidFill>
                  <a:srgbClr val="333333"/>
                </a:solidFill>
                <a:latin typeface="Helvetica" panose="020B0604020202020204" pitchFamily="34" charset="0"/>
              </a:rPr>
              <a:t>0</a:t>
            </a:r>
            <a:r>
              <a:rPr lang="zh-CN" altLang="en-US" sz="1600" dirty="0">
                <a:solidFill>
                  <a:srgbClr val="333333"/>
                </a:solidFill>
                <a:latin typeface="Helvetica" panose="020B0604020202020204" pitchFamily="34" charset="0"/>
              </a:rPr>
              <a:t>，因为输入内容中没有任何东西能激活过滤器（更简单地说，原始图片中的这一区域没有任何曲线）</a:t>
            </a:r>
            <a:endParaRPr lang="zh-CN" altLang="en-US" sz="1600" dirty="0"/>
          </a:p>
        </p:txBody>
      </p:sp>
      <p:sp>
        <p:nvSpPr>
          <p:cNvPr id="11" name="矩形 10"/>
          <p:cNvSpPr/>
          <p:nvPr/>
        </p:nvSpPr>
        <p:spPr>
          <a:xfrm>
            <a:off x="6056672" y="5166783"/>
            <a:ext cx="6096000" cy="584775"/>
          </a:xfrm>
          <a:prstGeom prst="rect">
            <a:avLst/>
          </a:prstGeom>
        </p:spPr>
        <p:txBody>
          <a:bodyPr>
            <a:spAutoFit/>
          </a:bodyPr>
          <a:lstStyle/>
          <a:p>
            <a:r>
              <a:rPr lang="zh-CN" altLang="en-US" sz="1600" dirty="0">
                <a:solidFill>
                  <a:srgbClr val="333333"/>
                </a:solidFill>
                <a:latin typeface="Helvetica" panose="020B0604020202020204" pitchFamily="34" charset="0"/>
              </a:rPr>
              <a:t>过滤器越多，激活映射的深度越大，我们对输入内容的了解也就越多。</a:t>
            </a:r>
          </a:p>
        </p:txBody>
      </p:sp>
    </p:spTree>
    <p:extLst>
      <p:ext uri="{BB962C8B-B14F-4D97-AF65-F5344CB8AC3E}">
        <p14:creationId xmlns:p14="http://schemas.microsoft.com/office/powerpoint/2010/main" val="2858443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87000-0DD7-4E4E-9B97-42D402B63756}"/>
              </a:ext>
            </a:extLst>
          </p:cNvPr>
          <p:cNvSpPr>
            <a:spLocks noGrp="1"/>
          </p:cNvSpPr>
          <p:nvPr>
            <p:ph type="title"/>
          </p:nvPr>
        </p:nvSpPr>
        <p:spPr/>
        <p:txBody>
          <a:bodyPr/>
          <a:lstStyle/>
          <a:p>
            <a:r>
              <a:rPr lang="zh-CN" altLang="en-US" dirty="0"/>
              <a:t>步长</a:t>
            </a:r>
          </a:p>
        </p:txBody>
      </p:sp>
      <p:sp>
        <p:nvSpPr>
          <p:cNvPr id="3" name="内容占位符 2">
            <a:extLst>
              <a:ext uri="{FF2B5EF4-FFF2-40B4-BE49-F238E27FC236}">
                <a16:creationId xmlns:a16="http://schemas.microsoft.com/office/drawing/2014/main" id="{D9141759-60C0-4B42-80E0-DA0048114D56}"/>
              </a:ext>
            </a:extLst>
          </p:cNvPr>
          <p:cNvSpPr>
            <a:spLocks noGrp="1"/>
          </p:cNvSpPr>
          <p:nvPr>
            <p:ph idx="1"/>
          </p:nvPr>
        </p:nvSpPr>
        <p:spPr/>
        <p:txBody>
          <a:bodyPr>
            <a:normAutofit/>
          </a:bodyPr>
          <a:lstStyle/>
          <a:p>
            <a:r>
              <a:rPr lang="zh-CN" altLang="en-US" sz="2000" dirty="0"/>
              <a:t>步幅控制着过滤器围绕输入内容进行卷积计算的方式。</a:t>
            </a:r>
            <a:endParaRPr lang="en-US" altLang="zh-CN" sz="2000" dirty="0"/>
          </a:p>
          <a:p>
            <a:r>
              <a:rPr lang="zh-CN" altLang="en-US" sz="2000" dirty="0"/>
              <a:t>步幅的设置通常要确保输出内容是一个整数而非分数</a:t>
            </a:r>
            <a:r>
              <a:rPr lang="en-US" altLang="zh-CN" sz="2000" dirty="0"/>
              <a:t>.</a:t>
            </a:r>
          </a:p>
          <a:p>
            <a:r>
              <a:rPr lang="zh-CN" altLang="en-US" sz="2000" dirty="0"/>
              <a:t>正常情况下，程序员如果想让接受域重叠得更少并且想要更小的空间维度（</a:t>
            </a:r>
            <a:r>
              <a:rPr lang="en-US" altLang="zh-CN" sz="2000" dirty="0"/>
              <a:t>spatial dimensions</a:t>
            </a:r>
            <a:r>
              <a:rPr lang="zh-CN" altLang="en-US" sz="2000" dirty="0"/>
              <a:t>）时，他们会增加步幅</a:t>
            </a:r>
          </a:p>
        </p:txBody>
      </p:sp>
      <p:sp>
        <p:nvSpPr>
          <p:cNvPr id="4" name="日期占位符 3">
            <a:extLst>
              <a:ext uri="{FF2B5EF4-FFF2-40B4-BE49-F238E27FC236}">
                <a16:creationId xmlns:a16="http://schemas.microsoft.com/office/drawing/2014/main" id="{7AB8AE6F-8559-466E-8FCB-A016FA03ACA7}"/>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EBA08D5-5CD9-4D5A-B01B-040E4B24440C}"/>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C8E43EB7-8890-4FE6-A65E-1F6278D6E3B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7" name="图片 6">
            <a:extLst>
              <a:ext uri="{FF2B5EF4-FFF2-40B4-BE49-F238E27FC236}">
                <a16:creationId xmlns:a16="http://schemas.microsoft.com/office/drawing/2014/main" id="{B02C010E-22B9-4B2D-9EF0-71CAA601D729}"/>
              </a:ext>
            </a:extLst>
          </p:cNvPr>
          <p:cNvPicPr>
            <a:picLocks noChangeAspect="1"/>
          </p:cNvPicPr>
          <p:nvPr/>
        </p:nvPicPr>
        <p:blipFill>
          <a:blip r:embed="rId3"/>
          <a:stretch>
            <a:fillRect/>
          </a:stretch>
        </p:blipFill>
        <p:spPr>
          <a:xfrm>
            <a:off x="446838" y="3343222"/>
            <a:ext cx="5048250" cy="2181225"/>
          </a:xfrm>
          <a:prstGeom prst="rect">
            <a:avLst/>
          </a:prstGeom>
        </p:spPr>
      </p:pic>
      <p:pic>
        <p:nvPicPr>
          <p:cNvPr id="8" name="图片 7">
            <a:extLst>
              <a:ext uri="{FF2B5EF4-FFF2-40B4-BE49-F238E27FC236}">
                <a16:creationId xmlns:a16="http://schemas.microsoft.com/office/drawing/2014/main" id="{6B88ED6B-E55E-4ABF-BACF-1E34B65B89CC}"/>
              </a:ext>
            </a:extLst>
          </p:cNvPr>
          <p:cNvPicPr>
            <a:picLocks noChangeAspect="1"/>
          </p:cNvPicPr>
          <p:nvPr/>
        </p:nvPicPr>
        <p:blipFill>
          <a:blip r:embed="rId4"/>
          <a:stretch>
            <a:fillRect/>
          </a:stretch>
        </p:blipFill>
        <p:spPr>
          <a:xfrm>
            <a:off x="6412941" y="3190822"/>
            <a:ext cx="4953000" cy="2333625"/>
          </a:xfrm>
          <a:prstGeom prst="rect">
            <a:avLst/>
          </a:prstGeom>
        </p:spPr>
      </p:pic>
    </p:spTree>
    <p:extLst>
      <p:ext uri="{BB962C8B-B14F-4D97-AF65-F5344CB8AC3E}">
        <p14:creationId xmlns:p14="http://schemas.microsoft.com/office/powerpoint/2010/main" val="1401641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E34AE-0D24-4DD5-B323-7FEDF46E337F}"/>
              </a:ext>
            </a:extLst>
          </p:cNvPr>
          <p:cNvSpPr>
            <a:spLocks noGrp="1"/>
          </p:cNvSpPr>
          <p:nvPr>
            <p:ph type="title"/>
          </p:nvPr>
        </p:nvSpPr>
        <p:spPr/>
        <p:txBody>
          <a:bodyPr/>
          <a:lstStyle/>
          <a:p>
            <a:r>
              <a:rPr lang="zh-CN" altLang="en-US" dirty="0"/>
              <a:t>填充</a:t>
            </a:r>
          </a:p>
        </p:txBody>
      </p:sp>
      <p:sp>
        <p:nvSpPr>
          <p:cNvPr id="3" name="内容占位符 2">
            <a:extLst>
              <a:ext uri="{FF2B5EF4-FFF2-40B4-BE49-F238E27FC236}">
                <a16:creationId xmlns:a16="http://schemas.microsoft.com/office/drawing/2014/main" id="{D7B37A55-8EB3-4CDD-919A-DF30404AAFD1}"/>
              </a:ext>
            </a:extLst>
          </p:cNvPr>
          <p:cNvSpPr>
            <a:spLocks noGrp="1"/>
          </p:cNvSpPr>
          <p:nvPr>
            <p:ph idx="1"/>
          </p:nvPr>
        </p:nvSpPr>
        <p:spPr/>
        <p:txBody>
          <a:bodyPr>
            <a:normAutofit/>
          </a:bodyPr>
          <a:lstStyle/>
          <a:p>
            <a:r>
              <a:rPr lang="zh-CN" altLang="en-US" sz="2000" dirty="0"/>
              <a:t>当你把 </a:t>
            </a:r>
            <a:r>
              <a:rPr lang="en-US" altLang="zh-CN" sz="2000" dirty="0"/>
              <a:t>5 x 5 x 3 </a:t>
            </a:r>
            <a:r>
              <a:rPr lang="zh-CN" altLang="en-US" sz="2000" dirty="0"/>
              <a:t>的过滤器用在 </a:t>
            </a:r>
            <a:r>
              <a:rPr lang="en-US" altLang="zh-CN" sz="2000" dirty="0"/>
              <a:t>32 x 32 x 3 </a:t>
            </a:r>
            <a:r>
              <a:rPr lang="zh-CN" altLang="en-US" sz="2000" dirty="0"/>
              <a:t>的输入上时，会发生什么？输出的大小会是 </a:t>
            </a:r>
            <a:r>
              <a:rPr lang="en-US" altLang="zh-CN" sz="2000" dirty="0"/>
              <a:t>28 x 28 x 3</a:t>
            </a:r>
          </a:p>
          <a:p>
            <a:r>
              <a:rPr lang="zh-CN" altLang="en-US" sz="2000" dirty="0"/>
              <a:t>如果我们继续用卷积层，尺寸减小的速度就会超过我们的期望</a:t>
            </a:r>
            <a:r>
              <a:rPr lang="en-US" altLang="zh-CN" sz="2000" dirty="0"/>
              <a:t>.</a:t>
            </a:r>
          </a:p>
          <a:p>
            <a:r>
              <a:rPr lang="zh-CN" altLang="en-US" sz="2000" dirty="0"/>
              <a:t>在网络的早期层中，我们想要尽可能多地保留原始输入内容的信息，这样我们就能提取出那些低层的特征</a:t>
            </a:r>
            <a:r>
              <a:rPr lang="en-US" altLang="zh-CN" sz="2000" dirty="0"/>
              <a:t>. </a:t>
            </a:r>
            <a:endParaRPr lang="zh-CN" altLang="en-US" sz="2000" dirty="0"/>
          </a:p>
        </p:txBody>
      </p:sp>
      <p:sp>
        <p:nvSpPr>
          <p:cNvPr id="4" name="日期占位符 3">
            <a:extLst>
              <a:ext uri="{FF2B5EF4-FFF2-40B4-BE49-F238E27FC236}">
                <a16:creationId xmlns:a16="http://schemas.microsoft.com/office/drawing/2014/main" id="{856DB881-7E5D-43AE-BD93-A4E5E44221EB}"/>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95EC6D0A-556A-4CAF-BEB4-6A287A595402}"/>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9DAD83E-F546-4FF1-81C6-77C0D190B1C0}"/>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图片 6">
            <a:extLst>
              <a:ext uri="{FF2B5EF4-FFF2-40B4-BE49-F238E27FC236}">
                <a16:creationId xmlns:a16="http://schemas.microsoft.com/office/drawing/2014/main" id="{9AA7CA0E-F58C-4378-AFB9-FBDD51C50CAB}"/>
              </a:ext>
            </a:extLst>
          </p:cNvPr>
          <p:cNvPicPr>
            <a:picLocks noChangeAspect="1"/>
          </p:cNvPicPr>
          <p:nvPr/>
        </p:nvPicPr>
        <p:blipFill>
          <a:blip r:embed="rId3"/>
          <a:stretch>
            <a:fillRect/>
          </a:stretch>
        </p:blipFill>
        <p:spPr>
          <a:xfrm>
            <a:off x="1488726" y="3429000"/>
            <a:ext cx="3105150" cy="2762250"/>
          </a:xfrm>
          <a:prstGeom prst="rect">
            <a:avLst/>
          </a:prstGeom>
        </p:spPr>
      </p:pic>
      <p:sp>
        <p:nvSpPr>
          <p:cNvPr id="8" name="矩形 7">
            <a:extLst>
              <a:ext uri="{FF2B5EF4-FFF2-40B4-BE49-F238E27FC236}">
                <a16:creationId xmlns:a16="http://schemas.microsoft.com/office/drawing/2014/main" id="{94146AEB-9358-42DC-9C78-557677211F00}"/>
              </a:ext>
            </a:extLst>
          </p:cNvPr>
          <p:cNvSpPr/>
          <p:nvPr/>
        </p:nvSpPr>
        <p:spPr>
          <a:xfrm>
            <a:off x="4826777" y="3679539"/>
            <a:ext cx="6385705" cy="1077218"/>
          </a:xfrm>
          <a:prstGeom prst="rect">
            <a:avLst/>
          </a:prstGeom>
        </p:spPr>
        <p:txBody>
          <a:bodyPr wrap="square">
            <a:spAutoFit/>
          </a:bodyPr>
          <a:lstStyle/>
          <a:p>
            <a:r>
              <a:rPr lang="zh-CN" altLang="en-US" sz="1600" dirty="0">
                <a:solidFill>
                  <a:srgbClr val="333333"/>
                </a:solidFill>
                <a:latin typeface="Helvetica" panose="020B0604020202020204" pitchFamily="34" charset="0"/>
              </a:rPr>
              <a:t>比如说我们想要应用同样的卷积层，但又想让输出量维持为 </a:t>
            </a:r>
            <a:r>
              <a:rPr lang="en-US" altLang="zh-CN" sz="1600" dirty="0">
                <a:solidFill>
                  <a:srgbClr val="333333"/>
                </a:solidFill>
                <a:latin typeface="Helvetica" panose="020B0604020202020204" pitchFamily="34" charset="0"/>
              </a:rPr>
              <a:t>32 x 32 x 3 </a:t>
            </a:r>
            <a:r>
              <a:rPr lang="zh-CN" altLang="en-US" sz="1600" dirty="0">
                <a:solidFill>
                  <a:srgbClr val="333333"/>
                </a:solidFill>
                <a:latin typeface="Helvetica" panose="020B0604020202020204" pitchFamily="34" charset="0"/>
              </a:rPr>
              <a:t>。为做到这点，我们可以对这个层应用大小为 </a:t>
            </a:r>
            <a:r>
              <a:rPr lang="en-US" altLang="zh-CN" sz="1600" dirty="0">
                <a:solidFill>
                  <a:srgbClr val="333333"/>
                </a:solidFill>
                <a:latin typeface="Helvetica" panose="020B0604020202020204" pitchFamily="34" charset="0"/>
              </a:rPr>
              <a:t>2 </a:t>
            </a:r>
            <a:r>
              <a:rPr lang="zh-CN" altLang="en-US" sz="1600" dirty="0">
                <a:solidFill>
                  <a:srgbClr val="333333"/>
                </a:solidFill>
                <a:latin typeface="Helvetica" panose="020B0604020202020204" pitchFamily="34" charset="0"/>
              </a:rPr>
              <a:t>的零填充（</a:t>
            </a:r>
            <a:r>
              <a:rPr lang="en-US" altLang="zh-CN" sz="1600" dirty="0">
                <a:solidFill>
                  <a:srgbClr val="333333"/>
                </a:solidFill>
                <a:latin typeface="Helvetica" panose="020B0604020202020204" pitchFamily="34" charset="0"/>
              </a:rPr>
              <a:t>zero padding</a:t>
            </a:r>
            <a:r>
              <a:rPr lang="zh-CN" altLang="en-US" sz="1600" dirty="0">
                <a:solidFill>
                  <a:srgbClr val="333333"/>
                </a:solidFill>
                <a:latin typeface="Helvetica" panose="020B0604020202020204" pitchFamily="34" charset="0"/>
              </a:rPr>
              <a:t>）。零填充在输入内容的边界周围补充零。如果我们大小为</a:t>
            </a:r>
            <a:r>
              <a:rPr lang="en-US" altLang="zh-CN" sz="1600" dirty="0">
                <a:solidFill>
                  <a:srgbClr val="333333"/>
                </a:solidFill>
                <a:latin typeface="Helvetica" panose="020B0604020202020204" pitchFamily="34" charset="0"/>
              </a:rPr>
              <a:t>2</a:t>
            </a:r>
            <a:r>
              <a:rPr lang="zh-CN" altLang="en-US" sz="1600" dirty="0">
                <a:solidFill>
                  <a:srgbClr val="333333"/>
                </a:solidFill>
                <a:latin typeface="Helvetica" panose="020B0604020202020204" pitchFamily="34" charset="0"/>
              </a:rPr>
              <a:t>的零填充，就会得到一个 </a:t>
            </a:r>
            <a:r>
              <a:rPr lang="en-US" altLang="zh-CN" sz="1600" dirty="0">
                <a:solidFill>
                  <a:srgbClr val="333333"/>
                </a:solidFill>
                <a:latin typeface="Helvetica" panose="020B0604020202020204" pitchFamily="34" charset="0"/>
              </a:rPr>
              <a:t>36 x 36 x 3 </a:t>
            </a:r>
            <a:r>
              <a:rPr lang="zh-CN" altLang="en-US" sz="1600" dirty="0">
                <a:solidFill>
                  <a:srgbClr val="333333"/>
                </a:solidFill>
                <a:latin typeface="Helvetica" panose="020B0604020202020204" pitchFamily="34" charset="0"/>
              </a:rPr>
              <a:t>的输入</a:t>
            </a:r>
            <a:r>
              <a:rPr lang="en-US" altLang="zh-CN" sz="1600" dirty="0">
                <a:solidFill>
                  <a:srgbClr val="333333"/>
                </a:solidFill>
                <a:latin typeface="Helvetica" panose="020B0604020202020204" pitchFamily="34" charset="0"/>
              </a:rPr>
              <a:t>.</a:t>
            </a:r>
            <a:endParaRPr lang="zh-CN" altLang="en-US" sz="1600" dirty="0"/>
          </a:p>
        </p:txBody>
      </p:sp>
    </p:spTree>
    <p:extLst>
      <p:ext uri="{BB962C8B-B14F-4D97-AF65-F5344CB8AC3E}">
        <p14:creationId xmlns:p14="http://schemas.microsoft.com/office/powerpoint/2010/main" val="725146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8C5F9-A207-4629-835F-94F1F691E3A2}"/>
              </a:ext>
            </a:extLst>
          </p:cNvPr>
          <p:cNvSpPr>
            <a:spLocks noGrp="1"/>
          </p:cNvSpPr>
          <p:nvPr>
            <p:ph type="title"/>
          </p:nvPr>
        </p:nvSpPr>
        <p:spPr/>
        <p:txBody>
          <a:bodyPr/>
          <a:lstStyle/>
          <a:p>
            <a:r>
              <a:rPr lang="zh-CN" altLang="en-US" dirty="0"/>
              <a:t>填充</a:t>
            </a:r>
          </a:p>
        </p:txBody>
      </p:sp>
      <p:sp>
        <p:nvSpPr>
          <p:cNvPr id="3" name="内容占位符 2">
            <a:extLst>
              <a:ext uri="{FF2B5EF4-FFF2-40B4-BE49-F238E27FC236}">
                <a16:creationId xmlns:a16="http://schemas.microsoft.com/office/drawing/2014/main" id="{9BB6D082-79A3-48CF-A6A9-3242183BEC6A}"/>
              </a:ext>
            </a:extLst>
          </p:cNvPr>
          <p:cNvSpPr>
            <a:spLocks noGrp="1"/>
          </p:cNvSpPr>
          <p:nvPr>
            <p:ph idx="1"/>
          </p:nvPr>
        </p:nvSpPr>
        <p:spPr/>
        <p:txBody>
          <a:bodyPr/>
          <a:lstStyle/>
          <a:p>
            <a:r>
              <a:rPr lang="zh-CN" altLang="en-US" sz="2000" dirty="0"/>
              <a:t>如果神经网络的步长为</a:t>
            </a:r>
            <a:r>
              <a:rPr lang="en-US" altLang="zh-CN" sz="2000" dirty="0"/>
              <a:t>1</a:t>
            </a:r>
            <a:r>
              <a:rPr lang="zh-CN" altLang="en-US" sz="2000" dirty="0"/>
              <a:t>，并把零填充大小设置为：</a:t>
            </a:r>
            <a:endParaRPr lang="en-US" altLang="zh-CN" sz="2000" dirty="0"/>
          </a:p>
          <a:p>
            <a:endParaRPr lang="en-US" altLang="zh-CN" sz="2000" dirty="0"/>
          </a:p>
          <a:p>
            <a:endParaRPr lang="en-US" altLang="zh-CN" sz="2000" dirty="0"/>
          </a:p>
          <a:p>
            <a:r>
              <a:rPr lang="zh-CN" altLang="en-US" sz="2000" dirty="0"/>
              <a:t>其中</a:t>
            </a:r>
            <a:r>
              <a:rPr lang="en-US" altLang="zh-CN" sz="2000" dirty="0"/>
              <a:t>K</a:t>
            </a:r>
            <a:r>
              <a:rPr lang="zh-CN" altLang="en-US" sz="2000" dirty="0"/>
              <a:t>是卷积核的大小</a:t>
            </a:r>
            <a:r>
              <a:rPr lang="en-US" altLang="zh-CN" sz="2000" dirty="0"/>
              <a:t>, </a:t>
            </a:r>
            <a:r>
              <a:rPr lang="zh-CN" altLang="en-US" sz="2000" dirty="0"/>
              <a:t>那么输入和输出的大小将保持一致</a:t>
            </a:r>
            <a:r>
              <a:rPr lang="en-US" altLang="zh-CN" sz="2000" dirty="0"/>
              <a:t>.</a:t>
            </a:r>
          </a:p>
          <a:p>
            <a:endParaRPr lang="en-US" altLang="zh-CN" sz="2000" dirty="0"/>
          </a:p>
          <a:p>
            <a:endParaRPr lang="en-US" altLang="zh-CN" sz="2000" dirty="0"/>
          </a:p>
          <a:p>
            <a:r>
              <a:rPr lang="zh-CN" altLang="en-US" sz="2000" dirty="0"/>
              <a:t>计算卷积后图像大小的公式为：</a:t>
            </a:r>
            <a:endParaRPr lang="en-US" altLang="zh-CN" sz="2000" dirty="0"/>
          </a:p>
          <a:p>
            <a:endParaRPr lang="en-US" altLang="zh-CN" sz="2000" dirty="0"/>
          </a:p>
          <a:p>
            <a:endParaRPr lang="en-US" altLang="zh-CN" sz="2000" dirty="0"/>
          </a:p>
          <a:p>
            <a:r>
              <a:rPr lang="zh-CN" altLang="en-US" sz="2000" dirty="0"/>
              <a:t>其中</a:t>
            </a:r>
            <a:r>
              <a:rPr lang="en-US" altLang="zh-CN" sz="2000" dirty="0"/>
              <a:t>O</a:t>
            </a:r>
            <a:r>
              <a:rPr lang="zh-CN" altLang="en-US" sz="2000" dirty="0"/>
              <a:t>是输出的长</a:t>
            </a:r>
            <a:r>
              <a:rPr lang="en-US" altLang="zh-CN" sz="2000" dirty="0"/>
              <a:t>/</a:t>
            </a:r>
            <a:r>
              <a:rPr lang="zh-CN" altLang="en-US" sz="2000" dirty="0"/>
              <a:t>宽</a:t>
            </a:r>
            <a:r>
              <a:rPr lang="en-US" altLang="zh-CN" sz="2000" dirty="0"/>
              <a:t>, W </a:t>
            </a:r>
            <a:r>
              <a:rPr lang="zh-CN" altLang="en-US" sz="2000" dirty="0"/>
              <a:t>是输入的长</a:t>
            </a:r>
            <a:r>
              <a:rPr lang="en-US" altLang="zh-CN" sz="2000" dirty="0"/>
              <a:t>/</a:t>
            </a:r>
            <a:r>
              <a:rPr lang="zh-CN" altLang="en-US" sz="2000" dirty="0"/>
              <a:t>宽</a:t>
            </a:r>
            <a:r>
              <a:rPr lang="en-US" altLang="zh-CN" sz="2000" dirty="0"/>
              <a:t>, K </a:t>
            </a:r>
            <a:r>
              <a:rPr lang="zh-CN" altLang="en-US" sz="2000" dirty="0"/>
              <a:t>是卷积核大小</a:t>
            </a:r>
            <a:r>
              <a:rPr lang="en-US" altLang="zh-CN" sz="2000" dirty="0"/>
              <a:t>, P</a:t>
            </a:r>
            <a:r>
              <a:rPr lang="zh-CN" altLang="en-US" sz="2000" dirty="0"/>
              <a:t>是填充大小</a:t>
            </a:r>
            <a:r>
              <a:rPr lang="en-US" altLang="zh-CN" sz="2000" dirty="0"/>
              <a:t>, S</a:t>
            </a:r>
            <a:r>
              <a:rPr lang="zh-CN" altLang="en-US" sz="2000" dirty="0"/>
              <a:t>是步长</a:t>
            </a:r>
            <a:r>
              <a:rPr lang="en-US" altLang="zh-CN" sz="2000" dirty="0"/>
              <a:t>.</a:t>
            </a:r>
          </a:p>
          <a:p>
            <a:endParaRPr lang="en-US" altLang="zh-CN" dirty="0"/>
          </a:p>
          <a:p>
            <a:endParaRPr lang="zh-CN" altLang="en-US" dirty="0"/>
          </a:p>
        </p:txBody>
      </p:sp>
      <p:sp>
        <p:nvSpPr>
          <p:cNvPr id="4" name="日期占位符 3">
            <a:extLst>
              <a:ext uri="{FF2B5EF4-FFF2-40B4-BE49-F238E27FC236}">
                <a16:creationId xmlns:a16="http://schemas.microsoft.com/office/drawing/2014/main" id="{245621F5-A400-4AB8-92EF-C5419A28D7B3}"/>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B02632E8-CD2A-448A-AA1A-065AC572193C}"/>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4730669B-D5C1-498E-80C0-1794BC466E75}"/>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7" name="图片 6">
            <a:extLst>
              <a:ext uri="{FF2B5EF4-FFF2-40B4-BE49-F238E27FC236}">
                <a16:creationId xmlns:a16="http://schemas.microsoft.com/office/drawing/2014/main" id="{37F3931C-27EE-48E9-B145-7B666CF669DD}"/>
              </a:ext>
            </a:extLst>
          </p:cNvPr>
          <p:cNvPicPr>
            <a:picLocks noChangeAspect="1"/>
          </p:cNvPicPr>
          <p:nvPr/>
        </p:nvPicPr>
        <p:blipFill>
          <a:blip r:embed="rId2"/>
          <a:stretch>
            <a:fillRect/>
          </a:stretch>
        </p:blipFill>
        <p:spPr>
          <a:xfrm>
            <a:off x="4657357" y="1757101"/>
            <a:ext cx="2314575" cy="590550"/>
          </a:xfrm>
          <a:prstGeom prst="rect">
            <a:avLst/>
          </a:prstGeom>
        </p:spPr>
      </p:pic>
      <p:pic>
        <p:nvPicPr>
          <p:cNvPr id="8" name="图片 7">
            <a:extLst>
              <a:ext uri="{FF2B5EF4-FFF2-40B4-BE49-F238E27FC236}">
                <a16:creationId xmlns:a16="http://schemas.microsoft.com/office/drawing/2014/main" id="{14330951-7FB1-412B-A071-C81655FD66D7}"/>
              </a:ext>
            </a:extLst>
          </p:cNvPr>
          <p:cNvPicPr>
            <a:picLocks noChangeAspect="1"/>
          </p:cNvPicPr>
          <p:nvPr/>
        </p:nvPicPr>
        <p:blipFill>
          <a:blip r:embed="rId3"/>
          <a:stretch>
            <a:fillRect/>
          </a:stretch>
        </p:blipFill>
        <p:spPr>
          <a:xfrm>
            <a:off x="4913435" y="4270236"/>
            <a:ext cx="1943100" cy="628650"/>
          </a:xfrm>
          <a:prstGeom prst="rect">
            <a:avLst/>
          </a:prstGeom>
        </p:spPr>
      </p:pic>
    </p:spTree>
    <p:extLst>
      <p:ext uri="{BB962C8B-B14F-4D97-AF65-F5344CB8AC3E}">
        <p14:creationId xmlns:p14="http://schemas.microsoft.com/office/powerpoint/2010/main" val="45674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非线性单元</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400" y="2632563"/>
            <a:ext cx="3868737" cy="2131753"/>
          </a:xfrm>
          <a:prstGeom prst="rect">
            <a:avLst/>
          </a:prstGeom>
        </p:spPr>
      </p:pic>
      <p:pic>
        <p:nvPicPr>
          <p:cNvPr id="8"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4758" y="2632563"/>
            <a:ext cx="2962275" cy="2000250"/>
          </a:xfrm>
          <a:prstGeom prst="rect">
            <a:avLst/>
          </a:prstGeom>
        </p:spPr>
      </p:pic>
      <p:sp>
        <p:nvSpPr>
          <p:cNvPr id="9" name="Text Placeholder 4"/>
          <p:cNvSpPr txBox="1">
            <a:spLocks/>
          </p:cNvSpPr>
          <p:nvPr/>
        </p:nvSpPr>
        <p:spPr>
          <a:xfrm>
            <a:off x="2665516" y="1808651"/>
            <a:ext cx="3868737" cy="82391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HK"/>
              <a:t>Tanh(x)</a:t>
            </a:r>
            <a:endParaRPr lang="zh-HK" altLang="en-US" dirty="0"/>
          </a:p>
        </p:txBody>
      </p:sp>
      <p:sp>
        <p:nvSpPr>
          <p:cNvPr id="10" name="Text Placeholder 5"/>
          <p:cNvSpPr txBox="1">
            <a:spLocks/>
          </p:cNvSpPr>
          <p:nvPr/>
        </p:nvSpPr>
        <p:spPr>
          <a:xfrm>
            <a:off x="8304212" y="1808651"/>
            <a:ext cx="3887788" cy="82391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HK" dirty="0" err="1"/>
              <a:t>ReLU</a:t>
            </a:r>
            <a:endParaRPr lang="zh-HK" altLang="en-US" dirty="0"/>
          </a:p>
        </p:txBody>
      </p:sp>
      <mc:AlternateContent xmlns:mc="http://schemas.openxmlformats.org/markup-compatibility/2006" xmlns:a14="http://schemas.microsoft.com/office/drawing/2010/main">
        <mc:Choice Requires="a14">
          <p:sp>
            <p:nvSpPr>
              <p:cNvPr id="11" name="TextBox 8"/>
              <p:cNvSpPr txBox="1"/>
              <p:nvPr/>
            </p:nvSpPr>
            <p:spPr>
              <a:xfrm>
                <a:off x="2020362" y="5094953"/>
                <a:ext cx="1993238" cy="536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HK" i="1" smtClean="0">
                              <a:latin typeface="Cambria Math" panose="02040503050406030204" pitchFamily="18" charset="0"/>
                            </a:rPr>
                          </m:ctrlPr>
                        </m:funcPr>
                        <m:fName>
                          <m:r>
                            <m:rPr>
                              <m:sty m:val="p"/>
                            </m:rPr>
                            <a:rPr lang="en-US" altLang="zh-HK" b="0" i="0" smtClean="0">
                              <a:latin typeface="Cambria Math" panose="02040503050406030204" pitchFamily="18" charset="0"/>
                            </a:rPr>
                            <m:t>tanh</m:t>
                          </m:r>
                        </m:fName>
                        <m:e>
                          <m:d>
                            <m:dPr>
                              <m:ctrlPr>
                                <a:rPr lang="en-US" altLang="zh-HK" i="1" smtClean="0">
                                  <a:latin typeface="Cambria Math" panose="02040503050406030204" pitchFamily="18" charset="0"/>
                                </a:rPr>
                              </m:ctrlPr>
                            </m:dPr>
                            <m:e>
                              <m:r>
                                <m:rPr>
                                  <m:sty m:val="p"/>
                                </m:rPr>
                                <a:rPr lang="en-US" altLang="zh-HK" b="0" i="0" smtClean="0">
                                  <a:latin typeface="Cambria Math" panose="02040503050406030204" pitchFamily="18" charset="0"/>
                                </a:rPr>
                                <m:t>x</m:t>
                              </m:r>
                            </m:e>
                          </m:d>
                        </m:e>
                      </m:func>
                      <m:r>
                        <a:rPr lang="en-US" altLang="zh-HK" b="0" i="0" smtClean="0">
                          <a:latin typeface="Cambria Math" panose="02040503050406030204" pitchFamily="18" charset="0"/>
                        </a:rPr>
                        <m:t>= </m:t>
                      </m:r>
                      <m:f>
                        <m:fPr>
                          <m:ctrlPr>
                            <a:rPr lang="en-US" altLang="zh-HK" i="1" smtClean="0">
                              <a:latin typeface="Cambria Math" panose="02040503050406030204" pitchFamily="18" charset="0"/>
                            </a:rPr>
                          </m:ctrlPr>
                        </m:fPr>
                        <m:num>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m:rPr>
                                  <m:sty m:val="p"/>
                                </m:rPr>
                                <a:rPr lang="en-US" altLang="zh-HK" b="0" i="0" smtClean="0">
                                  <a:latin typeface="Cambria Math" panose="02040503050406030204" pitchFamily="18" charset="0"/>
                                </a:rPr>
                                <m:t>x</m:t>
                              </m:r>
                            </m:sup>
                          </m:sSup>
                          <m:r>
                            <a:rPr lang="en-US" altLang="zh-HK" b="0" i="0" smtClean="0">
                              <a:latin typeface="Cambria Math" panose="02040503050406030204" pitchFamily="18" charset="0"/>
                            </a:rPr>
                            <m:t>−</m:t>
                          </m:r>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a:rPr lang="en-US" altLang="zh-HK" b="0" i="0" smtClean="0">
                                  <a:latin typeface="Cambria Math" panose="02040503050406030204" pitchFamily="18" charset="0"/>
                                </a:rPr>
                                <m:t>−</m:t>
                              </m:r>
                              <m:r>
                                <m:rPr>
                                  <m:sty m:val="p"/>
                                </m:rPr>
                                <a:rPr lang="en-US" altLang="zh-HK" b="0" i="0" smtClean="0">
                                  <a:latin typeface="Cambria Math" panose="02040503050406030204" pitchFamily="18" charset="0"/>
                                </a:rPr>
                                <m:t>x</m:t>
                              </m:r>
                            </m:sup>
                          </m:sSup>
                        </m:num>
                        <m:den>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m:rPr>
                                  <m:sty m:val="p"/>
                                </m:rPr>
                                <a:rPr lang="en-US" altLang="zh-HK" b="0" i="0" smtClean="0">
                                  <a:latin typeface="Cambria Math" panose="02040503050406030204" pitchFamily="18" charset="0"/>
                                </a:rPr>
                                <m:t>x</m:t>
                              </m:r>
                            </m:sup>
                          </m:sSup>
                          <m:r>
                            <a:rPr lang="en-US" altLang="zh-HK" b="0" i="0" smtClean="0">
                              <a:latin typeface="Cambria Math" panose="02040503050406030204" pitchFamily="18" charset="0"/>
                            </a:rPr>
                            <m:t>+</m:t>
                          </m:r>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a:rPr lang="en-US" altLang="zh-HK" b="0" i="0" smtClean="0">
                                  <a:latin typeface="Cambria Math" panose="02040503050406030204" pitchFamily="18" charset="0"/>
                                </a:rPr>
                                <m:t>−</m:t>
                              </m:r>
                              <m:r>
                                <m:rPr>
                                  <m:sty m:val="p"/>
                                </m:rPr>
                                <a:rPr lang="en-US" altLang="zh-HK" b="0" i="0" smtClean="0">
                                  <a:latin typeface="Cambria Math" panose="02040503050406030204" pitchFamily="18" charset="0"/>
                                </a:rPr>
                                <m:t>x</m:t>
                              </m:r>
                            </m:sup>
                          </m:sSup>
                        </m:den>
                      </m:f>
                    </m:oMath>
                  </m:oMathPara>
                </a14:m>
                <a:endParaRPr lang="zh-HK" altLang="en-US" dirty="0"/>
              </a:p>
            </p:txBody>
          </p:sp>
        </mc:Choice>
        <mc:Fallback xmlns="">
          <p:sp>
            <p:nvSpPr>
              <p:cNvPr id="11" name="TextBox 8"/>
              <p:cNvSpPr txBox="1">
                <a:spLocks noRot="1" noChangeAspect="1" noMove="1" noResize="1" noEditPoints="1" noAdjustHandles="1" noChangeArrowheads="1" noChangeShapeType="1" noTextEdit="1"/>
              </p:cNvSpPr>
              <p:nvPr/>
            </p:nvSpPr>
            <p:spPr>
              <a:xfrm>
                <a:off x="2020362" y="5094953"/>
                <a:ext cx="1993238" cy="53610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9"/>
              <p:cNvSpPr txBox="1"/>
              <p:nvPr/>
            </p:nvSpPr>
            <p:spPr>
              <a:xfrm>
                <a:off x="8125228" y="5224507"/>
                <a:ext cx="17752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HK" b="0" i="1" smtClean="0">
                              <a:latin typeface="Cambria Math" panose="02040503050406030204" pitchFamily="18" charset="0"/>
                            </a:rPr>
                          </m:ctrlPr>
                        </m:funcPr>
                        <m:fName>
                          <m:r>
                            <a:rPr lang="en-US" altLang="zh-HK" b="0" i="1" smtClean="0">
                              <a:latin typeface="Cambria Math" panose="02040503050406030204" pitchFamily="18" charset="0"/>
                            </a:rPr>
                            <m:t>𝑓</m:t>
                          </m:r>
                        </m:fName>
                        <m:e>
                          <m:d>
                            <m:dPr>
                              <m:ctrlPr>
                                <a:rPr lang="en-US" altLang="zh-HK" b="0" i="1" smtClean="0">
                                  <a:latin typeface="Cambria Math" panose="02040503050406030204" pitchFamily="18" charset="0"/>
                                </a:rPr>
                              </m:ctrlPr>
                            </m:dPr>
                            <m:e>
                              <m:r>
                                <a:rPr lang="en-US" altLang="zh-HK" b="0" i="1" smtClean="0">
                                  <a:latin typeface="Cambria Math" panose="02040503050406030204" pitchFamily="18" charset="0"/>
                                </a:rPr>
                                <m:t>𝑥</m:t>
                              </m:r>
                            </m:e>
                          </m:d>
                        </m:e>
                      </m:func>
                      <m:r>
                        <a:rPr lang="en-US" altLang="zh-HK" b="0" i="1" smtClean="0">
                          <a:latin typeface="Cambria Math" panose="02040503050406030204" pitchFamily="18" charset="0"/>
                        </a:rPr>
                        <m:t>=</m:t>
                      </m:r>
                      <m:r>
                        <m:rPr>
                          <m:sty m:val="p"/>
                        </m:rPr>
                        <a:rPr lang="en-US" altLang="zh-HK" b="0" i="0" smtClean="0">
                          <a:latin typeface="Cambria Math" panose="02040503050406030204" pitchFamily="18" charset="0"/>
                        </a:rPr>
                        <m:t>max</m:t>
                      </m:r>
                      <m:r>
                        <a:rPr lang="en-US" altLang="zh-HK" b="0" i="1" smtClean="0">
                          <a:latin typeface="Cambria Math" panose="02040503050406030204" pitchFamily="18" charset="0"/>
                        </a:rPr>
                        <m:t>⁡(0, </m:t>
                      </m:r>
                      <m:r>
                        <a:rPr lang="en-US" altLang="zh-HK" b="0" i="1" smtClean="0">
                          <a:latin typeface="Cambria Math" panose="02040503050406030204" pitchFamily="18" charset="0"/>
                        </a:rPr>
                        <m:t>𝑥</m:t>
                      </m:r>
                      <m:r>
                        <a:rPr lang="en-US" altLang="zh-HK" b="0" i="1" smtClean="0">
                          <a:latin typeface="Cambria Math" panose="02040503050406030204" pitchFamily="18" charset="0"/>
                        </a:rPr>
                        <m:t>)</m:t>
                      </m:r>
                    </m:oMath>
                  </m:oMathPara>
                </a14:m>
                <a:endParaRPr lang="zh-HK" altLang="en-US" dirty="0"/>
              </a:p>
            </p:txBody>
          </p:sp>
        </mc:Choice>
        <mc:Fallback xmlns="">
          <p:sp>
            <p:nvSpPr>
              <p:cNvPr id="12" name="TextBox 9"/>
              <p:cNvSpPr txBox="1">
                <a:spLocks noRot="1" noChangeAspect="1" noMove="1" noResize="1" noEditPoints="1" noAdjustHandles="1" noChangeArrowheads="1" noChangeShapeType="1" noTextEdit="1"/>
              </p:cNvSpPr>
              <p:nvPr/>
            </p:nvSpPr>
            <p:spPr>
              <a:xfrm>
                <a:off x="8125228" y="5224507"/>
                <a:ext cx="1775230" cy="276999"/>
              </a:xfrm>
              <a:prstGeom prst="rect">
                <a:avLst/>
              </a:prstGeom>
              <a:blipFill rotWithShape="0">
                <a:blip r:embed="rId6"/>
                <a:stretch>
                  <a:fillRect l="-3780" t="-2222" r="-4124" b="-3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2905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en-US" altLang="zh-CN" dirty="0" err="1"/>
              <a:t>ReLU</a:t>
            </a:r>
            <a:endParaRPr lang="zh-CN" altLang="en-US" dirty="0"/>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a:xfrm>
            <a:off x="1097280" y="1261073"/>
            <a:ext cx="10058400" cy="5060447"/>
          </a:xfrm>
        </p:spPr>
        <p:txBody>
          <a:bodyPr/>
          <a:lstStyle/>
          <a:p>
            <a:r>
              <a:rPr lang="zh-CN" altLang="en-US" dirty="0"/>
              <a:t>线性整流单元</a:t>
            </a:r>
            <a:r>
              <a:rPr lang="en-US" altLang="zh-CN" dirty="0"/>
              <a:t>(</a:t>
            </a:r>
            <a:r>
              <a:rPr lang="en-US" altLang="zh-CN" dirty="0" err="1"/>
              <a:t>ReLU</a:t>
            </a:r>
            <a:r>
              <a:rPr lang="en-US" altLang="zh-CN" dirty="0"/>
              <a:t>)</a:t>
            </a:r>
          </a:p>
          <a:p>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26</a:t>
            </a:fld>
            <a:endParaRPr lang="en-US" dirty="0"/>
          </a:p>
        </p:txBody>
      </p:sp>
      <p:grpSp>
        <p:nvGrpSpPr>
          <p:cNvPr id="7" name="群組 19"/>
          <p:cNvGrpSpPr/>
          <p:nvPr/>
        </p:nvGrpSpPr>
        <p:grpSpPr>
          <a:xfrm>
            <a:off x="1181227" y="2749476"/>
            <a:ext cx="3103710" cy="2809363"/>
            <a:chOff x="1054530" y="3434696"/>
            <a:chExt cx="3103710" cy="2809363"/>
          </a:xfrm>
        </p:grpSpPr>
        <p:grpSp>
          <p:nvGrpSpPr>
            <p:cNvPr id="8" name="群組 20"/>
            <p:cNvGrpSpPr/>
            <p:nvPr/>
          </p:nvGrpSpPr>
          <p:grpSpPr>
            <a:xfrm>
              <a:off x="1448290" y="3434696"/>
              <a:ext cx="2709950" cy="2809363"/>
              <a:chOff x="6200673" y="3815455"/>
              <a:chExt cx="2709950" cy="2809363"/>
            </a:xfrm>
          </p:grpSpPr>
          <p:cxnSp>
            <p:nvCxnSpPr>
              <p:cNvPr id="10" name="直線單箭頭接點 24"/>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25"/>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30"/>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31"/>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14" name="直線接點 32"/>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線接點 33"/>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字方塊 34"/>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35"/>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9" name="文字方塊 22"/>
                <p:cNvSpPr txBox="1"/>
                <p:nvPr/>
              </p:nvSpPr>
              <p:spPr>
                <a:xfrm>
                  <a:off x="1054530" y="3588584"/>
                  <a:ext cx="7778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1054530" y="3588584"/>
                  <a:ext cx="777842" cy="430887"/>
                </a:xfrm>
                <a:prstGeom prst="rect">
                  <a:avLst/>
                </a:prstGeom>
                <a:blipFill rotWithShape="0">
                  <a:blip r:embed="rId23"/>
                  <a:stretch>
                    <a:fillRect/>
                  </a:stretch>
                </a:blipFill>
              </p:spPr>
              <p:txBody>
                <a:bodyPr/>
                <a:lstStyle/>
                <a:p>
                  <a:r>
                    <a:rPr lang="zh-TW" altLang="en-US">
                      <a:noFill/>
                    </a:rPr>
                    <a:t> </a:t>
                  </a:r>
                </a:p>
              </p:txBody>
            </p:sp>
          </mc:Fallback>
        </mc:AlternateContent>
      </p:grpSp>
      <p:sp>
        <p:nvSpPr>
          <p:cNvPr id="18" name="文字方塊 23"/>
          <p:cNvSpPr txBox="1"/>
          <p:nvPr/>
        </p:nvSpPr>
        <p:spPr>
          <a:xfrm>
            <a:off x="5888342" y="1931288"/>
            <a:ext cx="3314700" cy="461665"/>
          </a:xfrm>
          <a:prstGeom prst="rect">
            <a:avLst/>
          </a:prstGeom>
          <a:noFill/>
        </p:spPr>
        <p:txBody>
          <a:bodyPr wrap="square" rtlCol="0">
            <a:spAutoFit/>
          </a:bodyPr>
          <a:lstStyle/>
          <a:p>
            <a:r>
              <a:rPr lang="zh-CN" altLang="en-US" sz="2400" b="1" i="1" u="sng" dirty="0"/>
              <a:t>优势</a:t>
            </a:r>
            <a:r>
              <a:rPr lang="en-US" altLang="zh-TW" sz="2400" b="1" i="1" u="sng" dirty="0"/>
              <a:t>:</a:t>
            </a:r>
            <a:endParaRPr lang="zh-TW" altLang="en-US" sz="2400" b="1" i="1" u="sng" dirty="0"/>
          </a:p>
        </p:txBody>
      </p:sp>
      <p:sp>
        <p:nvSpPr>
          <p:cNvPr id="19" name="文字方塊 26"/>
          <p:cNvSpPr txBox="1"/>
          <p:nvPr/>
        </p:nvSpPr>
        <p:spPr>
          <a:xfrm>
            <a:off x="6223433" y="2504609"/>
            <a:ext cx="3314700" cy="461665"/>
          </a:xfrm>
          <a:prstGeom prst="rect">
            <a:avLst/>
          </a:prstGeom>
          <a:noFill/>
        </p:spPr>
        <p:txBody>
          <a:bodyPr wrap="square" rtlCol="0">
            <a:spAutoFit/>
          </a:bodyPr>
          <a:lstStyle/>
          <a:p>
            <a:r>
              <a:rPr lang="en-US" altLang="zh-TW" sz="2400" dirty="0"/>
              <a:t>1. </a:t>
            </a:r>
            <a:r>
              <a:rPr lang="zh-CN" altLang="en-US" sz="2400" dirty="0"/>
              <a:t>计算迅速</a:t>
            </a:r>
            <a:endParaRPr lang="zh-TW" altLang="en-US" sz="2400" dirty="0"/>
          </a:p>
        </p:txBody>
      </p:sp>
      <p:sp>
        <p:nvSpPr>
          <p:cNvPr id="20" name="文字方塊 27"/>
          <p:cNvSpPr txBox="1"/>
          <p:nvPr/>
        </p:nvSpPr>
        <p:spPr>
          <a:xfrm>
            <a:off x="6237574" y="3142541"/>
            <a:ext cx="3314700" cy="461665"/>
          </a:xfrm>
          <a:prstGeom prst="rect">
            <a:avLst/>
          </a:prstGeom>
          <a:noFill/>
        </p:spPr>
        <p:txBody>
          <a:bodyPr wrap="square" rtlCol="0">
            <a:spAutoFit/>
          </a:bodyPr>
          <a:lstStyle/>
          <a:p>
            <a:r>
              <a:rPr lang="en-US" altLang="zh-TW" sz="2400" dirty="0"/>
              <a:t>2. </a:t>
            </a:r>
            <a:r>
              <a:rPr lang="zh-CN" altLang="en-US" sz="2400" dirty="0"/>
              <a:t>生物学上优势</a:t>
            </a:r>
            <a:endParaRPr lang="zh-TW" altLang="en-US" sz="2400" dirty="0"/>
          </a:p>
        </p:txBody>
      </p:sp>
      <p:sp>
        <p:nvSpPr>
          <p:cNvPr id="21" name="文字方塊 28"/>
          <p:cNvSpPr txBox="1"/>
          <p:nvPr/>
        </p:nvSpPr>
        <p:spPr>
          <a:xfrm>
            <a:off x="6237574" y="3777026"/>
            <a:ext cx="5126054" cy="461665"/>
          </a:xfrm>
          <a:prstGeom prst="rect">
            <a:avLst/>
          </a:prstGeom>
          <a:noFill/>
        </p:spPr>
        <p:txBody>
          <a:bodyPr wrap="square" rtlCol="0">
            <a:spAutoFit/>
          </a:bodyPr>
          <a:lstStyle/>
          <a:p>
            <a:r>
              <a:rPr lang="en-US" altLang="zh-TW" sz="2400" dirty="0"/>
              <a:t>3. </a:t>
            </a:r>
            <a:r>
              <a:rPr lang="zh-CN" altLang="en-US" sz="2400" dirty="0"/>
              <a:t>对于较大的偏置也能较好表示</a:t>
            </a:r>
            <a:endParaRPr lang="zh-TW" altLang="en-US" sz="2400" dirty="0"/>
          </a:p>
        </p:txBody>
      </p:sp>
      <p:sp>
        <p:nvSpPr>
          <p:cNvPr id="22" name="文字方塊 29"/>
          <p:cNvSpPr txBox="1"/>
          <p:nvPr/>
        </p:nvSpPr>
        <p:spPr>
          <a:xfrm>
            <a:off x="6334620" y="4314327"/>
            <a:ext cx="4496778" cy="461665"/>
          </a:xfrm>
          <a:prstGeom prst="rect">
            <a:avLst/>
          </a:prstGeom>
          <a:noFill/>
        </p:spPr>
        <p:txBody>
          <a:bodyPr wrap="square" rtlCol="0">
            <a:spAutoFit/>
          </a:bodyPr>
          <a:lstStyle/>
          <a:p>
            <a:r>
              <a:rPr lang="en-US" altLang="zh-TW" sz="2400" dirty="0"/>
              <a:t>4. </a:t>
            </a:r>
            <a:r>
              <a:rPr lang="zh-CN" altLang="en-US" sz="2400" dirty="0"/>
              <a:t>解决梯度消失问题</a:t>
            </a:r>
            <a:endParaRPr lang="zh-TW" altLang="en-US" sz="2400" dirty="0"/>
          </a:p>
        </p:txBody>
      </p:sp>
      <p:sp>
        <p:nvSpPr>
          <p:cNvPr id="23" name="矩形 22"/>
          <p:cNvSpPr/>
          <p:nvPr/>
        </p:nvSpPr>
        <p:spPr>
          <a:xfrm>
            <a:off x="6320479" y="4313205"/>
            <a:ext cx="4077286" cy="534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Tree>
    <p:extLst>
      <p:ext uri="{BB962C8B-B14F-4D97-AF65-F5344CB8AC3E}">
        <p14:creationId xmlns:p14="http://schemas.microsoft.com/office/powerpoint/2010/main" val="56601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池化</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r>
              <a:rPr lang="zh-CN" altLang="en-US" sz="2400" dirty="0"/>
              <a:t>可以大幅减小图像的大小，从而减少神经网络的参数数目</a:t>
            </a:r>
            <a:r>
              <a:rPr lang="en-US" altLang="zh-CN" sz="2400" dirty="0"/>
              <a:t>, </a:t>
            </a:r>
            <a:r>
              <a:rPr lang="zh-CN" altLang="en-US" sz="2400" dirty="0"/>
              <a:t>也可以控制过拟合</a:t>
            </a:r>
            <a:endParaRPr lang="en-US" altLang="zh-CN" sz="2400" dirty="0"/>
          </a:p>
          <a:p>
            <a:r>
              <a:rPr lang="zh-CN" altLang="en-US" sz="2400" dirty="0"/>
              <a:t>池化将输入图像分割成多个不重叠的矩形，对于每个这样的子区域，输出该区域中特征的最大值。</a:t>
            </a:r>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7" name="Picture 6" descr="http://cs231n.github.io/assets/cnn/maxpool.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0149" y="3337031"/>
            <a:ext cx="5771633" cy="2698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556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池化</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7" name="内容占位符 4"/>
          <p:cNvSpPr>
            <a:spLocks noGrp="1"/>
          </p:cNvSpPr>
          <p:nvPr>
            <p:ph idx="1"/>
          </p:nvPr>
        </p:nvSpPr>
        <p:spPr/>
        <p:txBody>
          <a:bodyPr>
            <a:normAutofit/>
          </a:bodyPr>
          <a:lstStyle/>
          <a:p>
            <a:r>
              <a:rPr lang="zh-CN" altLang="en-US" sz="2400" dirty="0"/>
              <a:t>常见的池化操作</a:t>
            </a:r>
            <a:r>
              <a:rPr lang="en-US" altLang="zh-CN" sz="2400" dirty="0"/>
              <a:t>:</a:t>
            </a:r>
          </a:p>
          <a:p>
            <a:pPr lvl="1"/>
            <a:r>
              <a:rPr kumimoji="1" lang="zh-CN" altLang="en-US" sz="2000" dirty="0">
                <a:solidFill>
                  <a:srgbClr val="FF0000"/>
                </a:solidFill>
              </a:rPr>
              <a:t>最大值池化</a:t>
            </a:r>
            <a:r>
              <a:rPr kumimoji="1" lang="en-US" altLang="zh-CN" sz="2000" dirty="0"/>
              <a:t>: </a:t>
            </a:r>
            <a:r>
              <a:rPr kumimoji="1" lang="zh-CN" altLang="en-US" sz="2000" dirty="0"/>
              <a:t>将矩形区域的最大值作为输出</a:t>
            </a:r>
            <a:r>
              <a:rPr kumimoji="1" lang="en-US" altLang="zh-CN" sz="2000" dirty="0"/>
              <a:t>.</a:t>
            </a:r>
          </a:p>
          <a:p>
            <a:pPr lvl="1"/>
            <a:r>
              <a:rPr kumimoji="1" lang="zh-CN" altLang="en-US" sz="2000" dirty="0">
                <a:solidFill>
                  <a:srgbClr val="FF0000"/>
                </a:solidFill>
              </a:rPr>
              <a:t>平均值池化</a:t>
            </a:r>
            <a:r>
              <a:rPr kumimoji="1" lang="en-US" altLang="zh-CN" sz="2000" dirty="0"/>
              <a:t>: </a:t>
            </a:r>
            <a:r>
              <a:rPr kumimoji="1" lang="zh-CN" altLang="en-US" sz="2000" dirty="0"/>
              <a:t>将矩形区域的平均值作为输出</a:t>
            </a:r>
            <a:r>
              <a:rPr kumimoji="1" lang="en-US" altLang="zh-CN" sz="2000" dirty="0"/>
              <a:t>(</a:t>
            </a:r>
            <a:r>
              <a:rPr kumimoji="1" lang="zh-CN" altLang="en-US" sz="2000" dirty="0"/>
              <a:t>也可以根据距离中心像素的距离进行加权</a:t>
            </a:r>
            <a:r>
              <a:rPr kumimoji="1" lang="en-US" altLang="zh-CN" sz="2000" dirty="0"/>
              <a:t>).</a:t>
            </a: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471" y="2637329"/>
            <a:ext cx="5408411" cy="3373408"/>
          </a:xfrm>
          <a:prstGeom prst="rect">
            <a:avLst/>
          </a:prstGeom>
        </p:spPr>
      </p:pic>
    </p:spTree>
    <p:extLst>
      <p:ext uri="{BB962C8B-B14F-4D97-AF65-F5344CB8AC3E}">
        <p14:creationId xmlns:p14="http://schemas.microsoft.com/office/powerpoint/2010/main" val="393603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传统神经网络</a:t>
            </a:r>
            <a:r>
              <a:rPr lang="en-US" altLang="zh-CN" dirty="0"/>
              <a:t>vs </a:t>
            </a:r>
            <a:r>
              <a:rPr lang="zh-CN" altLang="en-US" dirty="0"/>
              <a:t>卷积神经网络</a:t>
            </a:r>
          </a:p>
        </p:txBody>
      </p:sp>
      <p:pic>
        <p:nvPicPr>
          <p:cNvPr id="7" name="内容占位符 6"/>
          <p:cNvPicPr>
            <a:picLocks noGrp="1" noChangeAspect="1"/>
          </p:cNvPicPr>
          <p:nvPr>
            <p:ph idx="1"/>
          </p:nvPr>
        </p:nvPicPr>
        <p:blipFill>
          <a:blip r:embed="rId3"/>
          <a:stretch>
            <a:fillRect/>
          </a:stretch>
        </p:blipFill>
        <p:spPr>
          <a:xfrm>
            <a:off x="1096963" y="1554779"/>
            <a:ext cx="10058400" cy="4432655"/>
          </a:xfrm>
          <a:prstGeom prst="rect">
            <a:avLst/>
          </a:prstGeom>
        </p:spPr>
      </p:pic>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878854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简介</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7" name="Picture 4">
            <a:extLst>
              <a:ext uri="{FF2B5EF4-FFF2-40B4-BE49-F238E27FC236}">
                <a16:creationId xmlns:a16="http://schemas.microsoft.com/office/drawing/2014/main" id="{3A12FD27-3E43-47A2-9574-9376E40B79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226" y="1244476"/>
            <a:ext cx="3876107" cy="5093642"/>
          </a:xfrm>
          <a:prstGeom prst="rect">
            <a:avLst/>
          </a:prstGeom>
        </p:spPr>
      </p:pic>
      <p:sp>
        <p:nvSpPr>
          <p:cNvPr id="8" name="Content Placeholder 2">
            <a:extLst>
              <a:ext uri="{FF2B5EF4-FFF2-40B4-BE49-F238E27FC236}">
                <a16:creationId xmlns:a16="http://schemas.microsoft.com/office/drawing/2014/main" id="{CC1A2544-5CEA-4DCF-98A8-E17461617815}"/>
              </a:ext>
            </a:extLst>
          </p:cNvPr>
          <p:cNvSpPr>
            <a:spLocks noGrp="1"/>
          </p:cNvSpPr>
          <p:nvPr>
            <p:ph idx="1"/>
          </p:nvPr>
        </p:nvSpPr>
        <p:spPr>
          <a:xfrm>
            <a:off x="4491614" y="1244476"/>
            <a:ext cx="7472160" cy="4874970"/>
          </a:xfrm>
        </p:spPr>
        <p:txBody>
          <a:bodyPr>
            <a:normAutofit/>
          </a:bodyPr>
          <a:lstStyle/>
          <a:p>
            <a:pPr marL="0" indent="0">
              <a:buNone/>
            </a:pPr>
            <a:r>
              <a:rPr lang="en-US" altLang="zh-CN" sz="2000" dirty="0"/>
              <a:t>《</a:t>
            </a:r>
            <a:r>
              <a:rPr lang="zh-CN" altLang="en-US" sz="2000" dirty="0"/>
              <a:t>自然</a:t>
            </a:r>
            <a:r>
              <a:rPr lang="en-US" altLang="zh-CN" sz="2000" dirty="0"/>
              <a:t>》2016</a:t>
            </a:r>
            <a:r>
              <a:rPr lang="zh-CN" altLang="en-US" sz="2000" dirty="0"/>
              <a:t>年</a:t>
            </a:r>
            <a:r>
              <a:rPr lang="en-US" altLang="zh-CN" sz="2000" dirty="0"/>
              <a:t>1</a:t>
            </a:r>
            <a:r>
              <a:rPr lang="zh-CN" altLang="en-US" sz="2000" dirty="0"/>
              <a:t>月</a:t>
            </a:r>
            <a:r>
              <a:rPr lang="en-US" altLang="zh-CN" sz="2000" dirty="0"/>
              <a:t>27</a:t>
            </a:r>
            <a:r>
              <a:rPr lang="zh-CN" altLang="en-US" sz="2000" dirty="0"/>
              <a:t>日</a:t>
            </a:r>
            <a:r>
              <a:rPr lang="en-US" sz="2000" dirty="0"/>
              <a:t>:</a:t>
            </a:r>
          </a:p>
          <a:p>
            <a:r>
              <a:rPr lang="en-US" sz="2000" dirty="0"/>
              <a:t>DeepMind</a:t>
            </a:r>
            <a:r>
              <a:rPr lang="zh-CN" altLang="en-US" sz="2000" dirty="0"/>
              <a:t>团队开发的</a:t>
            </a:r>
            <a:r>
              <a:rPr lang="en-US" sz="2000" dirty="0"/>
              <a:t>AlphaGo</a:t>
            </a:r>
            <a:r>
              <a:rPr lang="zh-CN" altLang="en-US" sz="2000" dirty="0"/>
              <a:t>打败了欧洲的围棋冠军</a:t>
            </a:r>
            <a:r>
              <a:rPr lang="en-US" altLang="zh-CN" sz="2000" dirty="0"/>
              <a:t>fan hui</a:t>
            </a:r>
            <a:r>
              <a:rPr lang="zh-CN" altLang="en-US" sz="2000" dirty="0"/>
              <a:t> </a:t>
            </a:r>
            <a:endParaRPr lang="en-US" altLang="zh-CN" sz="2000" dirty="0"/>
          </a:p>
          <a:p>
            <a:r>
              <a:rPr lang="en-US" sz="2000" dirty="0"/>
              <a:t>AlphaGo </a:t>
            </a:r>
            <a:r>
              <a:rPr lang="zh-CN" altLang="en-US" sz="2000" dirty="0"/>
              <a:t>并不是直接编程去下围棋，而是学习到了通用的下围棋的方法</a:t>
            </a:r>
            <a:endParaRPr lang="en-US" sz="2000" dirty="0"/>
          </a:p>
          <a:p>
            <a:r>
              <a:rPr lang="en-US" sz="2000" dirty="0"/>
              <a:t>AlphaGo </a:t>
            </a:r>
            <a:r>
              <a:rPr lang="zh-CN" altLang="en-US" sz="2000" dirty="0"/>
              <a:t>的程序通过</a:t>
            </a:r>
            <a:r>
              <a:rPr lang="zh-CN" altLang="en-US" sz="2000" dirty="0">
                <a:solidFill>
                  <a:srgbClr val="FF0000"/>
                </a:solidFill>
              </a:rPr>
              <a:t>深度学习</a:t>
            </a:r>
            <a:r>
              <a:rPr lang="zh-CN" altLang="en-US" sz="2000" dirty="0"/>
              <a:t>的神经网络</a:t>
            </a:r>
            <a:r>
              <a:rPr lang="en-US" sz="2000" dirty="0"/>
              <a:t>(</a:t>
            </a:r>
            <a:r>
              <a:rPr lang="zh-CN" altLang="en-US" sz="2000" dirty="0"/>
              <a:t>卷积神经网络</a:t>
            </a:r>
            <a:r>
              <a:rPr lang="en-US" sz="2000" dirty="0"/>
              <a:t>) </a:t>
            </a:r>
            <a:r>
              <a:rPr lang="en-US" altLang="zh-CN" sz="2000" dirty="0"/>
              <a:t>-</a:t>
            </a:r>
            <a:r>
              <a:rPr lang="zh-CN" altLang="en-US" sz="2000" dirty="0"/>
              <a:t>以大脑为灵感的程序，通过实例和经验加强模拟神经元各层之间的联系。”</a:t>
            </a:r>
            <a:endParaRPr lang="en-US" sz="2000" dirty="0"/>
          </a:p>
          <a:p>
            <a:endParaRPr lang="en-US" dirty="0"/>
          </a:p>
        </p:txBody>
      </p:sp>
    </p:spTree>
    <p:extLst>
      <p:ext uri="{BB962C8B-B14F-4D97-AF65-F5344CB8AC3E}">
        <p14:creationId xmlns:p14="http://schemas.microsoft.com/office/powerpoint/2010/main" val="3156278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dirty="0"/>
              <a:t>全连接层</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normAutofit/>
          </a:bodyPr>
          <a:lstStyle/>
          <a:p>
            <a:r>
              <a:rPr lang="zh-CN" altLang="en-US" sz="2400" dirty="0"/>
              <a:t>这一层处理输入内容（该输入可能是卷积层、</a:t>
            </a:r>
            <a:r>
              <a:rPr lang="en-US" altLang="zh-CN" sz="2400" dirty="0" err="1"/>
              <a:t>ReLU</a:t>
            </a:r>
            <a:r>
              <a:rPr lang="en-US" altLang="zh-CN" sz="2400" dirty="0"/>
              <a:t> </a:t>
            </a:r>
            <a:r>
              <a:rPr lang="zh-CN" altLang="en-US" sz="2400" dirty="0"/>
              <a:t>层或是池化层的输出）后会输出一个 </a:t>
            </a:r>
            <a:r>
              <a:rPr lang="en-US" altLang="zh-CN" sz="2400" dirty="0"/>
              <a:t>N </a:t>
            </a:r>
            <a:r>
              <a:rPr lang="zh-CN" altLang="en-US" sz="2400" dirty="0"/>
              <a:t>维向量，</a:t>
            </a:r>
            <a:r>
              <a:rPr lang="en-US" altLang="zh-CN" sz="2400" dirty="0"/>
              <a:t>N </a:t>
            </a:r>
            <a:r>
              <a:rPr lang="zh-CN" altLang="en-US" sz="2400" dirty="0"/>
              <a:t>是该程序必须选择的分类数量</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7" name="图片 6"/>
          <p:cNvPicPr>
            <a:picLocks noChangeAspect="1"/>
          </p:cNvPicPr>
          <p:nvPr/>
        </p:nvPicPr>
        <p:blipFill>
          <a:blip r:embed="rId3"/>
          <a:stretch>
            <a:fillRect/>
          </a:stretch>
        </p:blipFill>
        <p:spPr>
          <a:xfrm>
            <a:off x="2333415" y="3132803"/>
            <a:ext cx="7286625" cy="2362200"/>
          </a:xfrm>
          <a:prstGeom prst="rect">
            <a:avLst/>
          </a:prstGeom>
        </p:spPr>
      </p:pic>
    </p:spTree>
    <p:extLst>
      <p:ext uri="{BB962C8B-B14F-4D97-AF65-F5344CB8AC3E}">
        <p14:creationId xmlns:p14="http://schemas.microsoft.com/office/powerpoint/2010/main" val="408147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en-US" altLang="zh-CN" dirty="0"/>
              <a:t>Dropout</a:t>
            </a:r>
            <a:r>
              <a:rPr lang="zh-CN" altLang="en-US" dirty="0"/>
              <a:t>层</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r>
              <a:rPr lang="en-US" altLang="zh-CN" dirty="0"/>
              <a:t>Dropout </a:t>
            </a:r>
            <a:r>
              <a:rPr lang="zh-CN" altLang="en-US" dirty="0"/>
              <a:t>层将「丢弃（</a:t>
            </a:r>
            <a:r>
              <a:rPr lang="en-US" altLang="zh-CN" dirty="0"/>
              <a:t>drop out</a:t>
            </a:r>
            <a:r>
              <a:rPr lang="zh-CN" altLang="en-US" dirty="0"/>
              <a:t>）」该层中随机的激活参数，即在前向传播（</a:t>
            </a:r>
            <a:r>
              <a:rPr lang="en-US" altLang="zh-CN" dirty="0"/>
              <a:t>forward pass</a:t>
            </a:r>
            <a:r>
              <a:rPr lang="zh-CN" altLang="en-US" dirty="0"/>
              <a:t>）中将这些数集设置为 </a:t>
            </a:r>
            <a:r>
              <a:rPr lang="en-US" altLang="zh-CN" dirty="0"/>
              <a:t>0</a:t>
            </a:r>
            <a:r>
              <a:rPr lang="zh-CN" altLang="en-US" dirty="0"/>
              <a:t>。</a:t>
            </a:r>
            <a:endParaRPr lang="en-US" altLang="zh-CN" dirty="0"/>
          </a:p>
          <a:p>
            <a:endParaRPr lang="en-US" altLang="zh-CN" dirty="0"/>
          </a:p>
          <a:p>
            <a:r>
              <a:rPr lang="en-US" altLang="zh-CN" dirty="0"/>
              <a:t>Dropout</a:t>
            </a:r>
            <a:r>
              <a:rPr lang="zh-CN" altLang="en-US" dirty="0"/>
              <a:t>使得神经网络不会对训练样本「过于匹配」，这将帮助缓解过拟合问题。</a:t>
            </a:r>
            <a:endParaRPr lang="en-US" altLang="zh-CN" dirty="0"/>
          </a:p>
          <a:p>
            <a:endParaRPr lang="en-US" altLang="zh-CN" dirty="0"/>
          </a:p>
          <a:p>
            <a:r>
              <a:rPr lang="en-US" altLang="zh-CN" dirty="0"/>
              <a:t>Dropout </a:t>
            </a:r>
            <a:r>
              <a:rPr lang="zh-CN" altLang="en-US" dirty="0"/>
              <a:t>层只能在训练中使用，而不能用于测试过程</a:t>
            </a:r>
            <a:endParaRPr lang="en-US" altLang="zh-CN"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227414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dirty="0"/>
              <a:t>网络层中的网络</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r>
              <a:rPr lang="zh-CN" altLang="en-US" dirty="0">
                <a:solidFill>
                  <a:srgbClr val="3B3BFF"/>
                </a:solidFill>
              </a:rPr>
              <a:t>网络层中的网络</a:t>
            </a:r>
            <a:r>
              <a:rPr lang="zh-CN" altLang="en-US" dirty="0"/>
              <a:t>指的是一个使用了 </a:t>
            </a:r>
            <a:r>
              <a:rPr lang="en-US" altLang="zh-CN" dirty="0"/>
              <a:t>1 x 1 </a:t>
            </a:r>
            <a:r>
              <a:rPr lang="zh-CN" altLang="en-US" dirty="0"/>
              <a:t>尺寸的过滤器的卷积层。 </a:t>
            </a:r>
            <a:endParaRPr lang="en-US" altLang="zh-CN" dirty="0"/>
          </a:p>
          <a:p>
            <a:endParaRPr lang="en-US" altLang="zh-CN" dirty="0"/>
          </a:p>
          <a:p>
            <a:r>
              <a:rPr lang="zh-CN" altLang="en-US" dirty="0"/>
              <a:t>该层实际上是</a:t>
            </a:r>
            <a:r>
              <a:rPr lang="en-US" altLang="zh-CN" dirty="0"/>
              <a:t>N </a:t>
            </a:r>
            <a:r>
              <a:rPr lang="zh-CN" altLang="en-US" dirty="0"/>
              <a:t>维数组元素依次相乘的乘法，其中 </a:t>
            </a:r>
            <a:r>
              <a:rPr lang="en-US" altLang="zh-CN" dirty="0"/>
              <a:t>N </a:t>
            </a:r>
            <a:r>
              <a:rPr lang="zh-CN" altLang="en-US" dirty="0"/>
              <a:t>代表的是该层的输入的维度</a:t>
            </a:r>
            <a:r>
              <a:rPr lang="en-US" altLang="zh-CN" dirty="0"/>
              <a:t>.</a:t>
            </a:r>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7" name="图片 6">
            <a:extLst>
              <a:ext uri="{FF2B5EF4-FFF2-40B4-BE49-F238E27FC236}">
                <a16:creationId xmlns:a16="http://schemas.microsoft.com/office/drawing/2014/main" id="{D5F500BA-CB58-4AA5-8729-D14B877AF0DC}"/>
              </a:ext>
            </a:extLst>
          </p:cNvPr>
          <p:cNvPicPr>
            <a:picLocks noChangeAspect="1"/>
          </p:cNvPicPr>
          <p:nvPr/>
        </p:nvPicPr>
        <p:blipFill>
          <a:blip r:embed="rId3"/>
          <a:stretch>
            <a:fillRect/>
          </a:stretch>
        </p:blipFill>
        <p:spPr>
          <a:xfrm>
            <a:off x="2575519" y="3198672"/>
            <a:ext cx="6819900" cy="2771775"/>
          </a:xfrm>
          <a:prstGeom prst="rect">
            <a:avLst/>
          </a:prstGeom>
        </p:spPr>
      </p:pic>
    </p:spTree>
    <p:extLst>
      <p:ext uri="{BB962C8B-B14F-4D97-AF65-F5344CB8AC3E}">
        <p14:creationId xmlns:p14="http://schemas.microsoft.com/office/powerpoint/2010/main" val="1260219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dirty="0"/>
              <a:t>选择超参数</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normAutofit/>
          </a:bodyPr>
          <a:lstStyle/>
          <a:p>
            <a:r>
              <a:rPr lang="zh-CN" altLang="en-US" sz="2000" dirty="0"/>
              <a:t>如何确定网络的层数，卷积层的层数、卷积核大小、步长以及填充的大小</a:t>
            </a:r>
            <a:r>
              <a:rPr lang="en-US" altLang="zh-CN" sz="2000" dirty="0"/>
              <a:t>?</a:t>
            </a:r>
          </a:p>
          <a:p>
            <a:r>
              <a:rPr lang="zh-CN" altLang="en-US" sz="2000" dirty="0"/>
              <a:t>这些通常取决于图像的大小、数据集的特征、问题的复杂度等</a:t>
            </a:r>
            <a:r>
              <a:rPr lang="en-US" altLang="zh-CN" sz="2000" dirty="0"/>
              <a:t>.</a:t>
            </a:r>
          </a:p>
          <a:p>
            <a:endParaRPr lang="zh-CN" altLang="en-US" sz="2000"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612063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为什么我们需要</a:t>
            </a:r>
            <a:r>
              <a:rPr lang="en-US" altLang="zh-CN" dirty="0"/>
              <a:t>RNN?</a:t>
            </a:r>
            <a:endParaRPr lang="zh-CN" altLang="en-US" dirty="0"/>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pPr marL="0" indent="0">
              <a:buNone/>
            </a:pPr>
            <a:r>
              <a:rPr lang="en-US" altLang="zh-CN" sz="2600" dirty="0">
                <a:solidFill>
                  <a:srgbClr val="0000FF"/>
                </a:solidFill>
              </a:rPr>
              <a:t>CNN </a:t>
            </a:r>
            <a:r>
              <a:rPr lang="zh-CN" altLang="en-US" sz="2600" dirty="0">
                <a:solidFill>
                  <a:schemeClr val="tx1"/>
                </a:solidFill>
              </a:rPr>
              <a:t>的</a:t>
            </a:r>
            <a:r>
              <a:rPr lang="zh-CN" altLang="en-US" sz="2600" dirty="0">
                <a:solidFill>
                  <a:srgbClr val="FF0000"/>
                </a:solidFill>
              </a:rPr>
              <a:t>局限性</a:t>
            </a:r>
            <a:endParaRPr lang="en-US" altLang="zh-CN" sz="2600" dirty="0">
              <a:solidFill>
                <a:srgbClr val="FF0000"/>
              </a:solidFill>
            </a:endParaRPr>
          </a:p>
          <a:p>
            <a:pPr marL="0" indent="0">
              <a:buNone/>
            </a:pPr>
            <a:r>
              <a:rPr lang="zh-CN" altLang="en-US" sz="2600" dirty="0">
                <a:solidFill>
                  <a:schemeClr val="tx1"/>
                </a:solidFill>
              </a:rPr>
              <a:t>依赖于（训练和测试）数据之间的独立性假设</a:t>
            </a:r>
            <a:r>
              <a:rPr lang="en-US" altLang="zh-CN" sz="2600" dirty="0">
                <a:solidFill>
                  <a:schemeClr val="tx1"/>
                </a:solidFill>
              </a:rPr>
              <a:t>. </a:t>
            </a:r>
          </a:p>
          <a:p>
            <a:pPr lvl="1"/>
            <a:r>
              <a:rPr lang="zh-CN" altLang="en-US" sz="2200" dirty="0">
                <a:solidFill>
                  <a:schemeClr val="bg2">
                    <a:lumMod val="50000"/>
                  </a:schemeClr>
                </a:solidFill>
              </a:rPr>
              <a:t>处理完每个数据点后，网络的整个状态都会丢失</a:t>
            </a:r>
            <a:endParaRPr lang="en-US" altLang="zh-CN" sz="2200" dirty="0">
              <a:solidFill>
                <a:schemeClr val="bg2">
                  <a:lumMod val="50000"/>
                </a:schemeClr>
              </a:solidFill>
            </a:endParaRPr>
          </a:p>
          <a:p>
            <a:r>
              <a:rPr lang="zh-CN" altLang="en-US" dirty="0"/>
              <a:t>输入数据必须是向量化的，或固定长度的</a:t>
            </a:r>
            <a:endParaRPr lang="en-US" altLang="zh-CN" dirty="0"/>
          </a:p>
          <a:p>
            <a:pPr marL="0" indent="0">
              <a:spcAft>
                <a:spcPts val="450"/>
              </a:spcAft>
              <a:buNone/>
            </a:pPr>
            <a:r>
              <a:rPr lang="zh-CN" altLang="en-US" sz="2600" dirty="0"/>
              <a:t>很多时候，我们需要用时间或顺序结构对不同长度的输入和输出进行建模</a:t>
            </a:r>
            <a:endParaRPr lang="en-HK" altLang="zh-CN" sz="2600" dirty="0"/>
          </a:p>
          <a:p>
            <a:pPr lvl="1"/>
            <a:r>
              <a:rPr lang="zh-CN" altLang="en-US" sz="2200" dirty="0">
                <a:solidFill>
                  <a:schemeClr val="bg2">
                    <a:lumMod val="50000"/>
                  </a:schemeClr>
                </a:solidFill>
              </a:rPr>
              <a:t>视频中的帧</a:t>
            </a:r>
            <a:endParaRPr lang="en-HK" altLang="zh-CN" sz="2200" dirty="0">
              <a:solidFill>
                <a:schemeClr val="bg2">
                  <a:lumMod val="50000"/>
                </a:schemeClr>
              </a:solidFill>
            </a:endParaRPr>
          </a:p>
          <a:p>
            <a:pPr lvl="1"/>
            <a:r>
              <a:rPr lang="zh-CN" altLang="en-US" sz="2200" dirty="0">
                <a:solidFill>
                  <a:schemeClr val="bg2">
                    <a:lumMod val="50000"/>
                  </a:schemeClr>
                </a:solidFill>
              </a:rPr>
              <a:t>语音中的片段</a:t>
            </a:r>
            <a:endParaRPr lang="en-HK" altLang="zh-CN" sz="2200" dirty="0">
              <a:solidFill>
                <a:schemeClr val="bg2">
                  <a:lumMod val="50000"/>
                </a:schemeClr>
              </a:solidFill>
            </a:endParaRPr>
          </a:p>
          <a:p>
            <a:pPr lvl="1"/>
            <a:r>
              <a:rPr lang="zh-CN" altLang="en-US" sz="2200" dirty="0">
                <a:solidFill>
                  <a:schemeClr val="bg2">
                    <a:lumMod val="50000"/>
                  </a:schemeClr>
                </a:solidFill>
              </a:rPr>
              <a:t>句子中的单词</a:t>
            </a:r>
          </a:p>
          <a:p>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073194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什么是</a:t>
            </a:r>
            <a:r>
              <a:rPr lang="en-US" altLang="zh-CN" dirty="0"/>
              <a:t>RNNs?</a:t>
            </a:r>
            <a:endParaRPr lang="zh-CN" altLang="en-US" dirty="0"/>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r>
              <a:rPr lang="zh-CN" altLang="en-US" sz="2000" dirty="0"/>
              <a:t>循环神经网络</a:t>
            </a:r>
            <a:r>
              <a:rPr lang="en-US" altLang="zh-CN" sz="2000" dirty="0"/>
              <a:t>(RNNs) </a:t>
            </a:r>
            <a:r>
              <a:rPr lang="zh-CN" altLang="en-US" sz="2000" dirty="0"/>
              <a:t>可以有选择性的按照序列顺序传递信息，从而处理序列化的数据</a:t>
            </a:r>
            <a:endParaRPr lang="en-US" altLang="zh-CN" sz="2000" dirty="0"/>
          </a:p>
          <a:p>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7" name="图片 6"/>
          <p:cNvPicPr>
            <a:picLocks noChangeAspect="1"/>
          </p:cNvPicPr>
          <p:nvPr/>
        </p:nvPicPr>
        <p:blipFill>
          <a:blip r:embed="rId2"/>
          <a:stretch>
            <a:fillRect/>
          </a:stretch>
        </p:blipFill>
        <p:spPr>
          <a:xfrm>
            <a:off x="1361917" y="2051274"/>
            <a:ext cx="3149964" cy="2457000"/>
          </a:xfrm>
          <a:prstGeom prst="rect">
            <a:avLst/>
          </a:prstGeom>
        </p:spPr>
      </p:pic>
      <p:sp>
        <p:nvSpPr>
          <p:cNvPr id="8" name="矩形 7"/>
          <p:cNvSpPr/>
          <p:nvPr/>
        </p:nvSpPr>
        <p:spPr>
          <a:xfrm>
            <a:off x="1361917" y="4855948"/>
            <a:ext cx="3456293" cy="1015663"/>
          </a:xfrm>
          <a:prstGeom prst="rect">
            <a:avLst/>
          </a:prstGeom>
        </p:spPr>
        <p:txBody>
          <a:bodyPr wrap="square">
            <a:spAutoFit/>
          </a:bodyPr>
          <a:lstStyle/>
          <a:p>
            <a:r>
              <a:rPr lang="zh-CN" altLang="en-US" sz="1500" dirty="0">
                <a:solidFill>
                  <a:srgbClr val="000000"/>
                </a:solidFill>
              </a:rPr>
              <a:t>上图是</a:t>
            </a:r>
            <a:r>
              <a:rPr lang="en-US" altLang="zh-CN" sz="1500" dirty="0">
                <a:solidFill>
                  <a:srgbClr val="000000"/>
                </a:solidFill>
              </a:rPr>
              <a:t>RNN</a:t>
            </a:r>
            <a:r>
              <a:rPr lang="zh-CN" altLang="en-US" sz="1500" dirty="0">
                <a:solidFill>
                  <a:srgbClr val="000000"/>
                </a:solidFill>
              </a:rPr>
              <a:t>的最基本形式</a:t>
            </a:r>
            <a:r>
              <a:rPr lang="zh-CN" altLang="en-US" sz="1500" b="1" i="1" dirty="0">
                <a:solidFill>
                  <a:srgbClr val="0000FF"/>
                </a:solidFill>
              </a:rPr>
              <a:t>全连接循环神经网络</a:t>
            </a:r>
            <a:r>
              <a:rPr lang="zh-CN" altLang="en-US" sz="1500" dirty="0">
                <a:solidFill>
                  <a:srgbClr val="000000"/>
                </a:solidFill>
              </a:rPr>
              <a:t>，使用多层全连接网络将上一个隐藏层的输出循环做为下一个隐藏层的输入</a:t>
            </a:r>
            <a:endParaRPr lang="zh-CN" altLang="en-US" sz="1500" dirty="0"/>
          </a:p>
        </p:txBody>
      </p:sp>
      <p:sp>
        <p:nvSpPr>
          <p:cNvPr id="9" name="文本框 8"/>
          <p:cNvSpPr txBox="1"/>
          <p:nvPr/>
        </p:nvSpPr>
        <p:spPr>
          <a:xfrm>
            <a:off x="6474573" y="2250057"/>
            <a:ext cx="4511815" cy="584775"/>
          </a:xfrm>
          <a:prstGeom prst="rect">
            <a:avLst/>
          </a:prstGeom>
          <a:solidFill>
            <a:schemeClr val="accent1">
              <a:lumMod val="20000"/>
              <a:lumOff val="80000"/>
            </a:schemeClr>
          </a:solidFill>
          <a:ln>
            <a:solidFill>
              <a:srgbClr val="0070C0"/>
            </a:solidFill>
          </a:ln>
        </p:spPr>
        <p:txBody>
          <a:bodyPr wrap="square" rtlCol="0">
            <a:spAutoFit/>
          </a:bodyPr>
          <a:lstStyle/>
          <a:p>
            <a:r>
              <a:rPr lang="en-US" altLang="zh-CN" sz="1600" dirty="0">
                <a:solidFill>
                  <a:srgbClr val="0070C0"/>
                </a:solidFill>
              </a:rPr>
              <a:t>RNN</a:t>
            </a:r>
            <a:r>
              <a:rPr lang="zh-CN" altLang="en-US" sz="1600" dirty="0">
                <a:solidFill>
                  <a:srgbClr val="0070C0"/>
                </a:solidFill>
              </a:rPr>
              <a:t>允许先前输入的“记忆”保持在网络的内部状态，从而影响网络输出</a:t>
            </a:r>
          </a:p>
        </p:txBody>
      </p:sp>
      <mc:AlternateContent xmlns:mc="http://schemas.openxmlformats.org/markup-compatibility/2006" xmlns:a14="http://schemas.microsoft.com/office/drawing/2010/main">
        <mc:Choice Requires="a14">
          <p:sp>
            <p:nvSpPr>
              <p:cNvPr id="10" name="文本框 9"/>
              <p:cNvSpPr txBox="1"/>
              <p:nvPr/>
            </p:nvSpPr>
            <p:spPr>
              <a:xfrm>
                <a:off x="6474573" y="3464568"/>
                <a:ext cx="3581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altLang="zh-CN" i="1">
                          <a:latin typeface="Cambria Math" panose="02040503050406030204" pitchFamily="18" charset="0"/>
                        </a:rPr>
                        <m:t>h</m:t>
                      </m:r>
                      <m:d>
                        <m:dPr>
                          <m:ctrlPr>
                            <a:rPr lang="en-HK" altLang="zh-CN" i="1">
                              <a:latin typeface="Cambria Math" panose="02040503050406030204" pitchFamily="18" charset="0"/>
                            </a:rPr>
                          </m:ctrlPr>
                        </m:dPr>
                        <m:e>
                          <m:r>
                            <a:rPr lang="en-HK" altLang="zh-CN" i="1">
                              <a:latin typeface="Cambria Math" panose="02040503050406030204" pitchFamily="18" charset="0"/>
                            </a:rPr>
                            <m:t>𝑡</m:t>
                          </m:r>
                        </m:e>
                      </m:d>
                      <m:r>
                        <a:rPr lang="en-HK" altLang="zh-CN"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𝑓</m:t>
                          </m:r>
                        </m:e>
                        <m:sub>
                          <m:r>
                            <a:rPr lang="en-HK" altLang="zh-CN" i="1">
                              <a:latin typeface="Cambria Math" panose="02040503050406030204" pitchFamily="18" charset="0"/>
                            </a:rPr>
                            <m:t>𝐻</m:t>
                          </m:r>
                        </m:sub>
                      </m:sSub>
                      <m:d>
                        <m:dPr>
                          <m:ctrlPr>
                            <a:rPr lang="en-HK" altLang="zh-CN" i="1">
                              <a:latin typeface="Cambria Math" panose="02040503050406030204" pitchFamily="18" charset="0"/>
                            </a:rPr>
                          </m:ctrlPr>
                        </m:dPr>
                        <m:e>
                          <m:sSub>
                            <m:sSubPr>
                              <m:ctrlPr>
                                <a:rPr lang="en-HK" altLang="zh-CN" i="1">
                                  <a:latin typeface="Cambria Math" panose="02040503050406030204" pitchFamily="18" charset="0"/>
                                </a:rPr>
                              </m:ctrlPr>
                            </m:sSubPr>
                            <m:e>
                              <m:r>
                                <a:rPr lang="en-HK" altLang="zh-CN" i="1">
                                  <a:latin typeface="Cambria Math" panose="02040503050406030204" pitchFamily="18" charset="0"/>
                                </a:rPr>
                                <m:t>𝑊</m:t>
                              </m:r>
                            </m:e>
                            <m:sub>
                              <m:r>
                                <a:rPr lang="en-HK" altLang="zh-CN" i="1">
                                  <a:latin typeface="Cambria Math" panose="02040503050406030204" pitchFamily="18" charset="0"/>
                                </a:rPr>
                                <m:t>𝐼𝐻</m:t>
                              </m:r>
                            </m:sub>
                          </m:sSub>
                          <m:r>
                            <a:rPr lang="en-HK" altLang="zh-CN" i="1">
                              <a:latin typeface="Cambria Math" panose="02040503050406030204" pitchFamily="18" charset="0"/>
                            </a:rPr>
                            <m:t>𝑥</m:t>
                          </m:r>
                          <m:d>
                            <m:dPr>
                              <m:ctrlPr>
                                <a:rPr lang="en-HK" altLang="zh-CN" i="1">
                                  <a:latin typeface="Cambria Math" panose="02040503050406030204" pitchFamily="18" charset="0"/>
                                </a:rPr>
                              </m:ctrlPr>
                            </m:dPr>
                            <m:e>
                              <m:r>
                                <a:rPr lang="en-HK" altLang="zh-CN" i="1">
                                  <a:latin typeface="Cambria Math" panose="02040503050406030204" pitchFamily="18" charset="0"/>
                                </a:rPr>
                                <m:t>𝑡</m:t>
                              </m:r>
                            </m:e>
                          </m:d>
                          <m:r>
                            <a:rPr lang="en-HK" altLang="zh-CN"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𝑊</m:t>
                              </m:r>
                            </m:e>
                            <m:sub>
                              <m:r>
                                <a:rPr lang="en-HK" altLang="zh-CN" i="1">
                                  <a:latin typeface="Cambria Math" panose="02040503050406030204" pitchFamily="18" charset="0"/>
                                </a:rPr>
                                <m:t>𝐻𝐻</m:t>
                              </m:r>
                            </m:sub>
                          </m:sSub>
                          <m:r>
                            <a:rPr lang="en-HK" altLang="zh-CN" i="1">
                              <a:latin typeface="Cambria Math" panose="02040503050406030204" pitchFamily="18" charset="0"/>
                            </a:rPr>
                            <m:t>h</m:t>
                          </m:r>
                          <m:r>
                            <a:rPr lang="en-HK" altLang="zh-CN" i="1">
                              <a:latin typeface="Cambria Math" panose="02040503050406030204" pitchFamily="18" charset="0"/>
                            </a:rPr>
                            <m:t>(</m:t>
                          </m:r>
                          <m:r>
                            <a:rPr lang="en-HK" altLang="zh-CN" i="1">
                              <a:latin typeface="Cambria Math" panose="02040503050406030204" pitchFamily="18" charset="0"/>
                            </a:rPr>
                            <m:t>𝑡</m:t>
                          </m:r>
                          <m:r>
                            <a:rPr lang="en-HK" altLang="zh-CN" i="1">
                              <a:latin typeface="Cambria Math" panose="02040503050406030204" pitchFamily="18" charset="0"/>
                            </a:rPr>
                            <m:t>−1)</m:t>
                          </m:r>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6474573" y="3464568"/>
                <a:ext cx="3581109" cy="276999"/>
              </a:xfrm>
              <a:prstGeom prst="rect">
                <a:avLst/>
              </a:prstGeom>
              <a:blipFill rotWithShape="0">
                <a:blip r:embed="rId3"/>
                <a:stretch>
                  <a:fillRect l="-1020" t="-2174"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474573" y="3841028"/>
                <a:ext cx="20694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altLang="zh-CN" i="1">
                          <a:latin typeface="Cambria Math" panose="02040503050406030204" pitchFamily="18" charset="0"/>
                        </a:rPr>
                        <m:t>𝑦</m:t>
                      </m:r>
                      <m:d>
                        <m:dPr>
                          <m:ctrlPr>
                            <a:rPr lang="en-HK" altLang="zh-CN" i="1">
                              <a:latin typeface="Cambria Math" panose="02040503050406030204" pitchFamily="18" charset="0"/>
                            </a:rPr>
                          </m:ctrlPr>
                        </m:dPr>
                        <m:e>
                          <m:r>
                            <a:rPr lang="en-HK" altLang="zh-CN" i="1">
                              <a:latin typeface="Cambria Math" panose="02040503050406030204" pitchFamily="18" charset="0"/>
                            </a:rPr>
                            <m:t>𝑡</m:t>
                          </m:r>
                        </m:e>
                      </m:d>
                      <m:r>
                        <a:rPr lang="en-HK" altLang="zh-CN"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𝑓</m:t>
                          </m:r>
                        </m:e>
                        <m:sub>
                          <m:r>
                            <a:rPr lang="en-HK" altLang="zh-CN" i="1">
                              <a:latin typeface="Cambria Math" panose="02040503050406030204" pitchFamily="18" charset="0"/>
                            </a:rPr>
                            <m:t>𝑂</m:t>
                          </m:r>
                        </m:sub>
                      </m:sSub>
                      <m:r>
                        <a:rPr lang="en-HK" altLang="zh-CN"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𝑊</m:t>
                          </m:r>
                        </m:e>
                        <m:sub>
                          <m:r>
                            <a:rPr lang="en-HK" altLang="zh-CN" i="1">
                              <a:latin typeface="Cambria Math" panose="02040503050406030204" pitchFamily="18" charset="0"/>
                            </a:rPr>
                            <m:t>𝐻𝑂</m:t>
                          </m:r>
                        </m:sub>
                      </m:sSub>
                      <m:r>
                        <a:rPr lang="en-HK" altLang="zh-CN" i="1">
                          <a:latin typeface="Cambria Math" panose="02040503050406030204" pitchFamily="18" charset="0"/>
                        </a:rPr>
                        <m:t>h</m:t>
                      </m:r>
                      <m:r>
                        <a:rPr lang="en-HK" altLang="zh-CN" i="1">
                          <a:latin typeface="Cambria Math" panose="02040503050406030204" pitchFamily="18" charset="0"/>
                        </a:rPr>
                        <m:t>(</m:t>
                      </m:r>
                      <m:r>
                        <a:rPr lang="en-HK" altLang="zh-CN" i="1">
                          <a:latin typeface="Cambria Math" panose="02040503050406030204" pitchFamily="18" charset="0"/>
                        </a:rPr>
                        <m:t>𝑡</m:t>
                      </m:r>
                      <m:r>
                        <a:rPr lang="en-HK" altLang="zh-CN" i="1">
                          <a:latin typeface="Cambria Math" panose="02040503050406030204" pitchFamily="18" charset="0"/>
                        </a:rPr>
                        <m:t>))</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474573" y="3841028"/>
                <a:ext cx="2069413" cy="276999"/>
              </a:xfrm>
              <a:prstGeom prst="rect">
                <a:avLst/>
              </a:prstGeom>
              <a:blipFill rotWithShape="0">
                <a:blip r:embed="rId4"/>
                <a:stretch>
                  <a:fillRect l="-2059" t="-2174" r="-3235"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423828" y="4609461"/>
                <a:ext cx="4228108" cy="923330"/>
              </a:xfrm>
              <a:prstGeom prst="rect">
                <a:avLst/>
              </a:prstGeom>
              <a:noFill/>
            </p:spPr>
            <p:txBody>
              <a:bodyPr wrap="square" rtlCol="0">
                <a:spAutoFit/>
              </a:bodyPr>
              <a:lstStyle/>
              <a:p>
                <a14:m>
                  <m:oMath xmlns:m="http://schemas.openxmlformats.org/officeDocument/2006/math">
                    <m:sSub>
                      <m:sSubPr>
                        <m:ctrlPr>
                          <a:rPr lang="en-HK" altLang="zh-CN" i="1" smtClean="0">
                            <a:latin typeface="Cambria Math" panose="02040503050406030204" pitchFamily="18" charset="0"/>
                          </a:rPr>
                        </m:ctrlPr>
                      </m:sSubPr>
                      <m:e>
                        <m:r>
                          <a:rPr lang="en-HK" altLang="zh-CN" i="1">
                            <a:latin typeface="Cambria Math" panose="02040503050406030204" pitchFamily="18" charset="0"/>
                          </a:rPr>
                          <m:t>𝑓</m:t>
                        </m:r>
                      </m:e>
                      <m:sub>
                        <m:r>
                          <a:rPr lang="en-HK" altLang="zh-CN" i="1">
                            <a:latin typeface="Cambria Math" panose="02040503050406030204" pitchFamily="18" charset="0"/>
                          </a:rPr>
                          <m:t>𝐻</m:t>
                        </m:r>
                      </m:sub>
                    </m:sSub>
                  </m:oMath>
                </a14:m>
                <a:r>
                  <a:rPr lang="zh-CN" altLang="en-US" dirty="0">
                    <a:latin typeface="Times New Roman" panose="02020603050405020304" pitchFamily="18" charset="0"/>
                    <a:cs typeface="Times New Roman" panose="02020603050405020304" pitchFamily="18" charset="0"/>
                  </a:rPr>
                  <a:t> 和</a:t>
                </a:r>
                <a:r>
                  <a:rPr lang="en-HK"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HK" altLang="zh-CN" i="1">
                            <a:latin typeface="Cambria Math" panose="02040503050406030204" pitchFamily="18" charset="0"/>
                          </a:rPr>
                        </m:ctrlPr>
                      </m:sSubPr>
                      <m:e>
                        <m:r>
                          <a:rPr lang="en-HK" altLang="zh-CN" i="1">
                            <a:latin typeface="Cambria Math" panose="02040503050406030204" pitchFamily="18" charset="0"/>
                          </a:rPr>
                          <m:t>𝑓</m:t>
                        </m:r>
                      </m:e>
                      <m:sub>
                        <m:r>
                          <a:rPr lang="en-HK" altLang="zh-CN" i="1">
                            <a:latin typeface="Cambria Math" panose="02040503050406030204" pitchFamily="18" charset="0"/>
                          </a:rPr>
                          <m:t>𝑂</m:t>
                        </m:r>
                      </m:sub>
                    </m:sSub>
                  </m:oMath>
                </a14:m>
                <a:r>
                  <a:rPr lang="zh-CN" altLang="en-US" dirty="0">
                    <a:latin typeface="Times New Roman" panose="02020603050405020304" pitchFamily="18" charset="0"/>
                    <a:cs typeface="Times New Roman" panose="02020603050405020304" pitchFamily="18" charset="0"/>
                  </a:rPr>
                  <a:t> 表示隐藏层和输出层的激活函数</a:t>
                </a:r>
                <a:r>
                  <a:rPr lang="en-HK" altLang="zh-CN" dirty="0">
                    <a:latin typeface="Times New Roman" panose="02020603050405020304" pitchFamily="18" charset="0"/>
                    <a:cs typeface="Times New Roman" panose="02020603050405020304" pitchFamily="18" charset="0"/>
                  </a:rPr>
                  <a:t>;</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sSub>
                      <m:sSubPr>
                        <m:ctrlPr>
                          <a:rPr lang="en-HK" altLang="zh-CN" i="1">
                            <a:latin typeface="Cambria Math" panose="02040503050406030204" pitchFamily="18" charset="0"/>
                            <a:cs typeface="Times New Roman" panose="02020603050405020304" pitchFamily="18" charset="0"/>
                          </a:rPr>
                        </m:ctrlPr>
                      </m:sSubPr>
                      <m:e>
                        <m:r>
                          <a:rPr lang="en-HK" altLang="zh-CN" i="1">
                            <a:latin typeface="Cambria Math" panose="02040503050406030204" pitchFamily="18" charset="0"/>
                            <a:cs typeface="Times New Roman" panose="02020603050405020304" pitchFamily="18" charset="0"/>
                          </a:rPr>
                          <m:t>𝑊</m:t>
                        </m:r>
                      </m:e>
                      <m:sub>
                        <m:r>
                          <a:rPr lang="en-HK" altLang="zh-CN" i="1">
                            <a:latin typeface="Cambria Math" panose="02040503050406030204" pitchFamily="18" charset="0"/>
                            <a:cs typeface="Times New Roman" panose="02020603050405020304" pitchFamily="18" charset="0"/>
                          </a:rPr>
                          <m:t>𝐼𝐻</m:t>
                        </m:r>
                      </m:sub>
                    </m:sSub>
                  </m:oMath>
                </a14:m>
                <a:r>
                  <a:rPr lang="en-HK" altLang="zh-CN" dirty="0">
                    <a:latin typeface="Times New Roman" panose="02020603050405020304" pitchFamily="18" charset="0"/>
                    <a:cs typeface="Times New Roman" panose="02020603050405020304" pitchFamily="18" charset="0"/>
                  </a:rPr>
                  <a:t>,</a:t>
                </a:r>
                <a:r>
                  <a:rPr lang="en-HK" altLang="zh-CN" dirty="0">
                    <a:cs typeface="Times New Roman" panose="02020603050405020304" pitchFamily="18" charset="0"/>
                  </a:rPr>
                  <a:t> </a:t>
                </a:r>
                <a14:m>
                  <m:oMath xmlns:m="http://schemas.openxmlformats.org/officeDocument/2006/math">
                    <m:sSub>
                      <m:sSubPr>
                        <m:ctrlPr>
                          <a:rPr lang="en-HK" altLang="zh-CN" i="1">
                            <a:latin typeface="Cambria Math" panose="02040503050406030204" pitchFamily="18" charset="0"/>
                            <a:cs typeface="Times New Roman" panose="02020603050405020304" pitchFamily="18" charset="0"/>
                          </a:rPr>
                        </m:ctrlPr>
                      </m:sSubPr>
                      <m:e>
                        <m:r>
                          <a:rPr lang="en-HK" altLang="zh-CN" i="1">
                            <a:latin typeface="Cambria Math" panose="02040503050406030204" pitchFamily="18" charset="0"/>
                            <a:cs typeface="Times New Roman" panose="02020603050405020304" pitchFamily="18" charset="0"/>
                          </a:rPr>
                          <m:t>𝑊</m:t>
                        </m:r>
                      </m:e>
                      <m:sub>
                        <m:r>
                          <a:rPr lang="en-HK" altLang="zh-CN" i="1">
                            <a:latin typeface="Cambria Math" panose="02040503050406030204" pitchFamily="18" charset="0"/>
                            <a:cs typeface="Times New Roman" panose="02020603050405020304" pitchFamily="18" charset="0"/>
                          </a:rPr>
                          <m:t>𝐻𝐻</m:t>
                        </m:r>
                      </m:sub>
                    </m:sSub>
                  </m:oMath>
                </a14:m>
                <a:r>
                  <a:rPr lang="en-HK"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HK" altLang="zh-CN" i="1">
                            <a:latin typeface="Cambria Math" panose="02040503050406030204" pitchFamily="18" charset="0"/>
                            <a:cs typeface="Times New Roman" panose="02020603050405020304" pitchFamily="18" charset="0"/>
                          </a:rPr>
                        </m:ctrlPr>
                      </m:sSubPr>
                      <m:e>
                        <m:r>
                          <a:rPr lang="en-HK" altLang="zh-CN" i="1">
                            <a:latin typeface="Cambria Math" panose="02040503050406030204" pitchFamily="18" charset="0"/>
                            <a:cs typeface="Times New Roman" panose="02020603050405020304" pitchFamily="18" charset="0"/>
                          </a:rPr>
                          <m:t>𝑊</m:t>
                        </m:r>
                      </m:e>
                      <m:sub>
                        <m:r>
                          <a:rPr lang="en-HK" altLang="zh-CN" i="1">
                            <a:latin typeface="Cambria Math" panose="02040503050406030204" pitchFamily="18" charset="0"/>
                            <a:cs typeface="Times New Roman" panose="02020603050405020304" pitchFamily="18" charset="0"/>
                          </a:rPr>
                          <m:t>𝐻𝑂</m:t>
                        </m:r>
                      </m:sub>
                    </m:sSub>
                  </m:oMath>
                </a14:m>
                <a:r>
                  <a:rPr lang="en-HK"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表示了对应层之间的权重</a:t>
                </a:r>
                <a:endParaRPr lang="en-HK" altLang="zh-CN" dirty="0">
                  <a:latin typeface="Times New Roman" panose="02020603050405020304" pitchFamily="18" charset="0"/>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423828" y="4609461"/>
                <a:ext cx="4228108" cy="923330"/>
              </a:xfrm>
              <a:prstGeom prst="rect">
                <a:avLst/>
              </a:prstGeom>
              <a:blipFill>
                <a:blip r:embed="rId5"/>
                <a:stretch>
                  <a:fillRect l="-1299" t="-4605" b="-78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1769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什么是</a:t>
            </a:r>
            <a:r>
              <a:rPr lang="en-US" altLang="zh-CN" dirty="0"/>
              <a:t>RNNs?</a:t>
            </a:r>
            <a:endParaRPr lang="zh-CN" altLang="en-US" dirty="0"/>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r>
              <a:rPr lang="en-US" altLang="zh-CN" dirty="0"/>
              <a:t>RNN</a:t>
            </a:r>
            <a:r>
              <a:rPr lang="zh-CN" altLang="en-US" dirty="0"/>
              <a:t>是带有循环的神经网络</a:t>
            </a:r>
            <a:r>
              <a:rPr lang="en-US" altLang="zh-CN" dirty="0"/>
              <a:t>, </a:t>
            </a:r>
            <a:r>
              <a:rPr lang="zh-CN" altLang="en-US" dirty="0"/>
              <a:t>允许信息在网络中“记忆”</a:t>
            </a:r>
            <a:r>
              <a:rPr lang="en-US" altLang="zh-CN" dirty="0"/>
              <a:t>.</a:t>
            </a:r>
          </a:p>
          <a:p>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7" name="Picture 5"/>
          <p:cNvPicPr>
            <a:picLocks noChangeAspect="1"/>
          </p:cNvPicPr>
          <p:nvPr/>
        </p:nvPicPr>
        <p:blipFill>
          <a:blip r:embed="rId2"/>
          <a:stretch>
            <a:fillRect/>
          </a:stretch>
        </p:blipFill>
        <p:spPr>
          <a:xfrm>
            <a:off x="356977" y="2115574"/>
            <a:ext cx="3952875" cy="2142292"/>
          </a:xfrm>
          <a:prstGeom prst="rect">
            <a:avLst/>
          </a:prstGeom>
        </p:spPr>
      </p:pic>
      <p:pic>
        <p:nvPicPr>
          <p:cNvPr id="8" name="Picture 9"/>
          <p:cNvPicPr>
            <a:picLocks noChangeAspect="1"/>
          </p:cNvPicPr>
          <p:nvPr/>
        </p:nvPicPr>
        <p:blipFill>
          <a:blip r:embed="rId3"/>
          <a:stretch>
            <a:fillRect/>
          </a:stretch>
        </p:blipFill>
        <p:spPr>
          <a:xfrm>
            <a:off x="5165504" y="2188976"/>
            <a:ext cx="6247369" cy="2068890"/>
          </a:xfrm>
          <a:prstGeom prst="rect">
            <a:avLst/>
          </a:prstGeom>
        </p:spPr>
      </p:pic>
      <p:sp>
        <p:nvSpPr>
          <p:cNvPr id="9" name="Rectangle 1"/>
          <p:cNvSpPr>
            <a:spLocks noChangeArrowheads="1"/>
          </p:cNvSpPr>
          <p:nvPr/>
        </p:nvSpPr>
        <p:spPr bwMode="auto">
          <a:xfrm>
            <a:off x="481781" y="4604772"/>
            <a:ext cx="4457700"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zh-CN" altLang="en-US" dirty="0">
                <a:solidFill>
                  <a:srgbClr val="333333"/>
                </a:solidFill>
                <a:latin typeface="+mn-lt"/>
                <a:ea typeface="CMS"/>
              </a:rPr>
              <a:t>上图表示了一个</a:t>
            </a:r>
            <a:r>
              <a:rPr lang="en-US" altLang="zh-CN" dirty="0">
                <a:solidFill>
                  <a:srgbClr val="333333"/>
                </a:solidFill>
                <a:latin typeface="+mn-lt"/>
                <a:ea typeface="CMS"/>
              </a:rPr>
              <a:t>RNN</a:t>
            </a:r>
            <a:r>
              <a:rPr lang="zh-CN" altLang="en-US" dirty="0">
                <a:solidFill>
                  <a:srgbClr val="333333"/>
                </a:solidFill>
                <a:latin typeface="+mn-lt"/>
                <a:ea typeface="CMS"/>
              </a:rPr>
              <a:t>单元</a:t>
            </a:r>
            <a:r>
              <a:rPr lang="en-US" altLang="en-US" dirty="0">
                <a:solidFill>
                  <a:srgbClr val="333333"/>
                </a:solidFill>
                <a:latin typeface="+mn-lt"/>
                <a:ea typeface="CMS"/>
              </a:rPr>
              <a:t> </a:t>
            </a:r>
            <a:r>
              <a:rPr lang="en-US" altLang="en-US" b="1" i="1" dirty="0">
                <a:solidFill>
                  <a:srgbClr val="333333"/>
                </a:solidFill>
                <a:latin typeface="+mn-lt"/>
                <a:ea typeface="CMS"/>
              </a:rPr>
              <a:t>A</a:t>
            </a:r>
            <a:r>
              <a:rPr lang="en-US" altLang="en-US" dirty="0">
                <a:solidFill>
                  <a:srgbClr val="333333"/>
                </a:solidFill>
                <a:latin typeface="+mn-lt"/>
                <a:ea typeface="CMS"/>
              </a:rPr>
              <a:t>, </a:t>
            </a:r>
            <a:r>
              <a:rPr lang="zh-CN" altLang="en-US" dirty="0">
                <a:solidFill>
                  <a:srgbClr val="333333"/>
                </a:solidFill>
                <a:latin typeface="+mn-lt"/>
                <a:ea typeface="CMS"/>
              </a:rPr>
              <a:t>以及对应的输入</a:t>
            </a:r>
            <a:r>
              <a:rPr lang="en-US" altLang="en-US" dirty="0">
                <a:solidFill>
                  <a:srgbClr val="333333"/>
                </a:solidFill>
                <a:latin typeface="+mn-lt"/>
                <a:ea typeface="CMS"/>
              </a:rPr>
              <a:t> </a:t>
            </a:r>
            <a:r>
              <a:rPr lang="en-US" altLang="en-US" sz="2000" b="1" i="1" dirty="0" err="1">
                <a:solidFill>
                  <a:srgbClr val="333333"/>
                </a:solidFill>
                <a:latin typeface="+mn-lt"/>
                <a:ea typeface="MathJax_Math-italic"/>
              </a:rPr>
              <a:t>x</a:t>
            </a:r>
            <a:r>
              <a:rPr lang="en-US" altLang="en-US" sz="1100" b="1" i="1" dirty="0" err="1">
                <a:solidFill>
                  <a:srgbClr val="333333"/>
                </a:solidFill>
                <a:latin typeface="+mn-lt"/>
                <a:ea typeface="MathJax_Math-italic"/>
              </a:rPr>
              <a:t>t</a:t>
            </a:r>
            <a:r>
              <a:rPr lang="en-US" altLang="en-US" dirty="0">
                <a:solidFill>
                  <a:srgbClr val="333333"/>
                </a:solidFill>
                <a:latin typeface="+mn-lt"/>
                <a:ea typeface="CMS"/>
              </a:rPr>
              <a:t> </a:t>
            </a:r>
            <a:r>
              <a:rPr lang="zh-CN" altLang="en-US" dirty="0">
                <a:solidFill>
                  <a:srgbClr val="333333"/>
                </a:solidFill>
                <a:latin typeface="+mn-lt"/>
                <a:ea typeface="CMS"/>
              </a:rPr>
              <a:t>和输出</a:t>
            </a:r>
            <a:r>
              <a:rPr lang="en-US" altLang="en-US" b="1" i="1" dirty="0">
                <a:solidFill>
                  <a:srgbClr val="333333"/>
                </a:solidFill>
                <a:latin typeface="+mn-lt"/>
                <a:ea typeface="MathJax_Math-italic"/>
              </a:rPr>
              <a:t>h</a:t>
            </a:r>
            <a:r>
              <a:rPr lang="en-US" altLang="en-US" sz="1050" b="1" i="1" dirty="0">
                <a:solidFill>
                  <a:srgbClr val="333333"/>
                </a:solidFill>
                <a:latin typeface="+mn-lt"/>
                <a:ea typeface="MathJax_Math-italic"/>
              </a:rPr>
              <a:t>t</a:t>
            </a:r>
            <a:r>
              <a:rPr lang="en-US" altLang="en-US" dirty="0">
                <a:solidFill>
                  <a:srgbClr val="333333"/>
                </a:solidFill>
                <a:latin typeface="+mn-lt"/>
                <a:ea typeface="CMS"/>
              </a:rPr>
              <a:t>. </a:t>
            </a:r>
          </a:p>
          <a:p>
            <a:pPr algn="just"/>
            <a:r>
              <a:rPr lang="zh-CN" altLang="en-US" dirty="0">
                <a:solidFill>
                  <a:srgbClr val="333333"/>
                </a:solidFill>
                <a:latin typeface="+mn-lt"/>
                <a:ea typeface="CMS"/>
              </a:rPr>
              <a:t>循环的环允许信息在相邻的两个步骤中传递</a:t>
            </a:r>
            <a:r>
              <a:rPr lang="en-US" altLang="en-US" dirty="0">
                <a:solidFill>
                  <a:srgbClr val="333333"/>
                </a:solidFill>
                <a:latin typeface="+mn-lt"/>
                <a:ea typeface="CMS"/>
              </a:rPr>
              <a:t>.</a:t>
            </a:r>
            <a:r>
              <a:rPr lang="en-US" altLang="en-US" sz="800" dirty="0">
                <a:latin typeface="+mn-lt"/>
              </a:rPr>
              <a:t> </a:t>
            </a:r>
            <a:endParaRPr lang="en-US" altLang="en-US" sz="2400" dirty="0">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0"/>
          <p:cNvSpPr/>
          <p:nvPr/>
        </p:nvSpPr>
        <p:spPr>
          <a:xfrm>
            <a:off x="5415195" y="4450884"/>
            <a:ext cx="6096000" cy="1200329"/>
          </a:xfrm>
          <a:prstGeom prst="rect">
            <a:avLst/>
          </a:prstGeom>
        </p:spPr>
        <p:txBody>
          <a:bodyPr>
            <a:spAutoFit/>
          </a:bodyPr>
          <a:lstStyle/>
          <a:p>
            <a:r>
              <a:rPr lang="zh-CN" altLang="en-US" dirty="0">
                <a:solidFill>
                  <a:srgbClr val="333333"/>
                </a:solidFill>
              </a:rPr>
              <a:t>一个递归神经网络可以被认为是同一个网络的多个副本，每个副本传递一个消息给后一个网络</a:t>
            </a:r>
            <a:r>
              <a:rPr lang="en-US" dirty="0">
                <a:solidFill>
                  <a:srgbClr val="333333"/>
                </a:solidFill>
              </a:rPr>
              <a:t>. </a:t>
            </a:r>
          </a:p>
          <a:p>
            <a:endParaRPr lang="en-US" dirty="0">
              <a:solidFill>
                <a:srgbClr val="333333"/>
              </a:solidFill>
            </a:endParaRPr>
          </a:p>
          <a:p>
            <a:r>
              <a:rPr lang="zh-CN" altLang="en-US" dirty="0">
                <a:solidFill>
                  <a:srgbClr val="333333"/>
                </a:solidFill>
              </a:rPr>
              <a:t>上图显示了展开循环的过程</a:t>
            </a:r>
            <a:r>
              <a:rPr lang="en-US" dirty="0">
                <a:solidFill>
                  <a:srgbClr val="333333"/>
                </a:solidFill>
              </a:rPr>
              <a:t>. </a:t>
            </a:r>
            <a:endParaRPr lang="en-US" dirty="0"/>
          </a:p>
        </p:txBody>
      </p:sp>
    </p:spTree>
    <p:extLst>
      <p:ext uri="{BB962C8B-B14F-4D97-AF65-F5344CB8AC3E}">
        <p14:creationId xmlns:p14="http://schemas.microsoft.com/office/powerpoint/2010/main" val="170099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什么是</a:t>
            </a:r>
            <a:r>
              <a:rPr lang="en-US" altLang="zh-CN" dirty="0"/>
              <a:t>RNNs?</a:t>
            </a:r>
            <a:endParaRPr lang="zh-CN" altLang="en-US" dirty="0"/>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r>
              <a:rPr lang="zh-CN" altLang="en-US" sz="3200" dirty="0"/>
              <a:t>递归神经网络的思想</a:t>
            </a:r>
            <a:endParaRPr lang="en-US" altLang="zh-CN" sz="3200" dirty="0"/>
          </a:p>
          <a:p>
            <a:pPr lvl="1"/>
            <a:r>
              <a:rPr lang="zh-CN" altLang="en-US" sz="2800" dirty="0"/>
              <a:t>人类的思想是持续的；人类不是每秒钟都从零开始思考的</a:t>
            </a:r>
            <a:r>
              <a:rPr lang="en-US" altLang="zh-CN" sz="2800" dirty="0"/>
              <a:t>. </a:t>
            </a:r>
          </a:p>
          <a:p>
            <a:pPr lvl="2"/>
            <a:r>
              <a:rPr lang="zh-CN" altLang="en-US" sz="2600" dirty="0"/>
              <a:t>比如你在读这个句子，你在读每个字的时候结合了前面字的信息</a:t>
            </a:r>
            <a:r>
              <a:rPr lang="en-US" altLang="zh-CN" sz="2600" dirty="0"/>
              <a:t>.</a:t>
            </a:r>
            <a:r>
              <a:rPr lang="en-US" altLang="zh-CN" dirty="0"/>
              <a:t>  </a:t>
            </a:r>
          </a:p>
          <a:p>
            <a:pPr lvl="2"/>
            <a:endParaRPr lang="en-US" altLang="zh-CN" dirty="0"/>
          </a:p>
          <a:p>
            <a:pPr lvl="1"/>
            <a:r>
              <a:rPr lang="en-US" altLang="zh-CN" sz="2800" dirty="0"/>
              <a:t>RNN</a:t>
            </a:r>
            <a:r>
              <a:rPr lang="zh-CN" altLang="en-US" sz="2800" dirty="0"/>
              <a:t>的一个优点是能够将以前的信息与当前任务联系起来</a:t>
            </a:r>
            <a:endParaRPr lang="en-US" altLang="zh-CN" sz="2800" dirty="0"/>
          </a:p>
          <a:p>
            <a:pPr lvl="1"/>
            <a:r>
              <a:rPr lang="zh-CN" altLang="en-US" sz="2400" dirty="0"/>
              <a:t>例如使用视频前面的帧来识别当前帧的信息</a:t>
            </a:r>
            <a:r>
              <a:rPr lang="en-US" altLang="zh-CN" sz="2400" dirty="0"/>
              <a:t>.</a:t>
            </a:r>
          </a:p>
          <a:p>
            <a:pPr lvl="2"/>
            <a:r>
              <a:rPr lang="zh-CN" altLang="en-US" sz="2400" dirty="0"/>
              <a:t>例如语言模型通过前文来预测下文</a:t>
            </a:r>
            <a:r>
              <a:rPr lang="en-US" altLang="zh-CN" sz="2400" dirty="0"/>
              <a:t>.</a:t>
            </a:r>
          </a:p>
          <a:p>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453992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en-US" altLang="zh-CN" sz="4400" dirty="0"/>
              <a:t>RNN</a:t>
            </a:r>
            <a:r>
              <a:rPr lang="zh-CN" altLang="en-US" sz="4400" dirty="0"/>
              <a:t>的例子</a:t>
            </a:r>
            <a:endParaRPr lang="en-US" altLang="zh-CN" sz="4400"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dirty="0"/>
              <a:t>Transportation Big Data Analytics </a:t>
            </a:r>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2" descr="http://karpathy.github.io/assets/rnn/diags.jpeg">
            <a:extLst>
              <a:ext uri="{FF2B5EF4-FFF2-40B4-BE49-F238E27FC236}">
                <a16:creationId xmlns:a16="http://schemas.microsoft.com/office/drawing/2014/main" id="{09CD358B-99D7-4F0F-9E31-088BE5253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65" y="1289630"/>
            <a:ext cx="7652657" cy="23954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a:extLst>
              <a:ext uri="{FF2B5EF4-FFF2-40B4-BE49-F238E27FC236}">
                <a16:creationId xmlns:a16="http://schemas.microsoft.com/office/drawing/2014/main" id="{DF1EC2DB-0600-4B38-BA01-E1ACDA51AEF3}"/>
              </a:ext>
            </a:extLst>
          </p:cNvPr>
          <p:cNvSpPr txBox="1"/>
          <p:nvPr/>
        </p:nvSpPr>
        <p:spPr>
          <a:xfrm>
            <a:off x="329837" y="3851866"/>
            <a:ext cx="11593286" cy="1477328"/>
          </a:xfrm>
          <a:prstGeom prst="rect">
            <a:avLst/>
          </a:prstGeom>
          <a:noFill/>
        </p:spPr>
        <p:txBody>
          <a:bodyPr wrap="square" rtlCol="0">
            <a:spAutoFit/>
          </a:bodyPr>
          <a:lstStyle/>
          <a:p>
            <a:r>
              <a:rPr lang="en-US" dirty="0"/>
              <a:t>(1) </a:t>
            </a:r>
            <a:r>
              <a:rPr lang="zh-CN" altLang="en-US" dirty="0"/>
              <a:t>无</a:t>
            </a:r>
            <a:r>
              <a:rPr lang="en-US" altLang="zh-CN" dirty="0"/>
              <a:t>RNN</a:t>
            </a:r>
            <a:r>
              <a:rPr lang="zh-CN" altLang="en-US" dirty="0"/>
              <a:t>的标准处理模式，从固定大小的输入到固定大小的输出（如图像分类）。</a:t>
            </a:r>
            <a:endParaRPr lang="en-US" dirty="0"/>
          </a:p>
          <a:p>
            <a:r>
              <a:rPr lang="en-US" dirty="0"/>
              <a:t>(2)</a:t>
            </a:r>
            <a:r>
              <a:rPr lang="zh-CN" altLang="en-US" dirty="0"/>
              <a:t>序列输出（例如，根据图像输出一句话）。</a:t>
            </a:r>
            <a:endParaRPr lang="en-US" dirty="0"/>
          </a:p>
          <a:p>
            <a:r>
              <a:rPr lang="en-US" dirty="0"/>
              <a:t>(3) </a:t>
            </a:r>
            <a:r>
              <a:rPr lang="zh-CN" altLang="en-US" dirty="0"/>
              <a:t>序列输入（例如，情感分析，其中一个给定的句子被分类为表达积极或消极的情绪）。</a:t>
            </a:r>
            <a:endParaRPr lang="en-US" dirty="0"/>
          </a:p>
          <a:p>
            <a:r>
              <a:rPr lang="en-US" dirty="0"/>
              <a:t>(4) </a:t>
            </a:r>
            <a:r>
              <a:rPr lang="zh-CN" altLang="en-US" dirty="0"/>
              <a:t>顺序输入和顺序输出（例如，机器翻译：</a:t>
            </a:r>
            <a:r>
              <a:rPr lang="en-US" altLang="zh-CN" dirty="0"/>
              <a:t>RNN</a:t>
            </a:r>
            <a:r>
              <a:rPr lang="zh-CN" altLang="en-US" dirty="0"/>
              <a:t>读取英语句子，然后输出法语句子）。</a:t>
            </a:r>
            <a:endParaRPr lang="en-US" dirty="0"/>
          </a:p>
          <a:p>
            <a:r>
              <a:rPr lang="en-US" dirty="0"/>
              <a:t>(5) </a:t>
            </a:r>
            <a:r>
              <a:rPr lang="zh-CN" altLang="en-US" dirty="0"/>
              <a:t>同步序列输入和输出（例如，视频分类，我们希望同步标记视频的每一帧）。</a:t>
            </a:r>
            <a:endParaRPr lang="en-US" dirty="0"/>
          </a:p>
        </p:txBody>
      </p:sp>
      <p:sp>
        <p:nvSpPr>
          <p:cNvPr id="9" name="TextBox 4">
            <a:extLst>
              <a:ext uri="{FF2B5EF4-FFF2-40B4-BE49-F238E27FC236}">
                <a16:creationId xmlns:a16="http://schemas.microsoft.com/office/drawing/2014/main" id="{6D42DFD6-19A6-4FB8-8FF2-329D446B9FD6}"/>
              </a:ext>
            </a:extLst>
          </p:cNvPr>
          <p:cNvSpPr txBox="1"/>
          <p:nvPr/>
        </p:nvSpPr>
        <p:spPr>
          <a:xfrm>
            <a:off x="8537882" y="1610174"/>
            <a:ext cx="3439886"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每个矩形都是一个向量，箭头表示函数（例如矩阵乘法）。</a:t>
            </a:r>
            <a:endParaRPr lang="en-US" altLang="zh-CN" dirty="0"/>
          </a:p>
          <a:p>
            <a:pPr marL="285750" indent="-285750">
              <a:buFont typeface="Arial" panose="020B0604020202020204" pitchFamily="34" charset="0"/>
              <a:buChar char="•"/>
            </a:pPr>
            <a:r>
              <a:rPr lang="zh-CN" altLang="en-US" dirty="0"/>
              <a:t>输入向量为红色，输出向量量为蓝色，绿色向量为</a:t>
            </a:r>
            <a:r>
              <a:rPr lang="en-US" altLang="zh-CN" dirty="0"/>
              <a:t>RNN</a:t>
            </a:r>
            <a:r>
              <a:rPr lang="zh-CN" altLang="en-US" dirty="0"/>
              <a:t>保持的状态</a:t>
            </a:r>
            <a:endParaRPr lang="en-US" dirty="0"/>
          </a:p>
        </p:txBody>
      </p:sp>
    </p:spTree>
    <p:extLst>
      <p:ext uri="{BB962C8B-B14F-4D97-AF65-F5344CB8AC3E}">
        <p14:creationId xmlns:p14="http://schemas.microsoft.com/office/powerpoint/2010/main" val="3914559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en-US" altLang="zh-CN" dirty="0"/>
              <a:t>RNN</a:t>
            </a:r>
            <a:r>
              <a:rPr lang="zh-CN" altLang="en-US" dirty="0"/>
              <a:t>的训练</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r>
              <a:rPr lang="zh-CN" altLang="en-US" sz="2400" dirty="0"/>
              <a:t>时间序列反相传播</a:t>
            </a:r>
            <a:r>
              <a:rPr lang="en-HK" altLang="zh-CN" sz="2400" dirty="0"/>
              <a:t>BPTT </a:t>
            </a:r>
            <a:r>
              <a:rPr lang="zh-CN" altLang="en-US" sz="2400" dirty="0"/>
              <a:t>通常用于</a:t>
            </a:r>
            <a:r>
              <a:rPr lang="en-US" altLang="zh-CN" sz="2400" dirty="0"/>
              <a:t>RNN</a:t>
            </a:r>
            <a:r>
              <a:rPr lang="zh-CN" altLang="en-US" sz="2400" dirty="0"/>
              <a:t>的训练</a:t>
            </a:r>
            <a:endParaRPr lang="en-US" altLang="zh-CN" sz="2400" dirty="0"/>
          </a:p>
          <a:p>
            <a:r>
              <a:rPr lang="en-US" altLang="zh-CN" sz="2400" dirty="0"/>
              <a:t>BPTT</a:t>
            </a:r>
            <a:r>
              <a:rPr lang="zh-CN" altLang="en-US" sz="2400" dirty="0"/>
              <a:t>是</a:t>
            </a:r>
            <a:r>
              <a:rPr lang="en-US" altLang="zh-CN" sz="2400" dirty="0"/>
              <a:t>BP</a:t>
            </a:r>
            <a:r>
              <a:rPr lang="zh-CN" altLang="en-US" sz="2400" dirty="0"/>
              <a:t>算法的扩展</a:t>
            </a:r>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7" name="图片 6">
            <a:extLst>
              <a:ext uri="{FF2B5EF4-FFF2-40B4-BE49-F238E27FC236}">
                <a16:creationId xmlns:a16="http://schemas.microsoft.com/office/drawing/2014/main" id="{091A8570-2690-4164-83EE-9B9E9C15E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437" y="2308323"/>
            <a:ext cx="2801846" cy="154800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7D6FA0A-977B-47D6-B229-8CFB0735955F}"/>
                  </a:ext>
                </a:extLst>
              </p:cNvPr>
              <p:cNvSpPr txBox="1"/>
              <p:nvPr/>
            </p:nvSpPr>
            <p:spPr>
              <a:xfrm>
                <a:off x="5435534" y="2893777"/>
                <a:ext cx="2477922" cy="630942"/>
              </a:xfrm>
              <a:prstGeom prst="rect">
                <a:avLst/>
              </a:prstGeom>
              <a:noFill/>
            </p:spPr>
            <p:txBody>
              <a:bodyPr wrap="none" lIns="0" tIns="0" rIns="0" bIns="0" rtlCol="0">
                <a:spAutoFit/>
              </a:bodyPr>
              <a:lstStyle/>
              <a:p>
                <a:pPr>
                  <a:spcAft>
                    <a:spcPts val="600"/>
                  </a:spcAft>
                </a:pPr>
                <a14:m>
                  <m:oMathPara xmlns:m="http://schemas.openxmlformats.org/officeDocument/2006/math">
                    <m:oMathParaPr>
                      <m:jc m:val="left"/>
                    </m:oMathParaPr>
                    <m:oMath xmlns:m="http://schemas.openxmlformats.org/officeDocument/2006/math">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func>
                        <m:funcPr>
                          <m:ctrlPr>
                            <a:rPr lang="en-HK" altLang="zh-CN" b="0" i="1" smtClean="0">
                              <a:latin typeface="Cambria Math" panose="02040503050406030204" pitchFamily="18" charset="0"/>
                            </a:rPr>
                          </m:ctrlPr>
                        </m:funcPr>
                        <m:fName>
                          <m:r>
                            <m:rPr>
                              <m:sty m:val="p"/>
                            </m:rPr>
                            <a:rPr lang="en-HK" altLang="zh-CN" b="0" i="0" smtClean="0">
                              <a:latin typeface="Cambria Math" panose="02040503050406030204" pitchFamily="18" charset="0"/>
                            </a:rPr>
                            <m:t>tanh</m:t>
                          </m:r>
                        </m:fName>
                        <m:e>
                          <m:d>
                            <m:dPr>
                              <m:ctrlPr>
                                <a:rPr lang="en-HK" altLang="zh-CN" b="0" i="1" smtClean="0">
                                  <a:latin typeface="Cambria Math" panose="02040503050406030204" pitchFamily="18" charset="0"/>
                                </a:rPr>
                              </m:ctrlPr>
                            </m:dPr>
                            <m:e>
                              <m:r>
                                <a:rPr lang="en-HK" altLang="zh-CN" b="0" i="1" smtClean="0">
                                  <a:latin typeface="Cambria Math" panose="02040503050406030204" pitchFamily="18" charset="0"/>
                                </a:rPr>
                                <m:t>𝑈</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𝑥</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r>
                                <a:rPr lang="en-HK" altLang="zh-CN" b="0" i="1" smtClean="0">
                                  <a:latin typeface="Cambria Math" panose="02040503050406030204" pitchFamily="18" charset="0"/>
                                </a:rPr>
                                <m:t>𝑊</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𝑡</m:t>
                                  </m:r>
                                  <m:r>
                                    <a:rPr lang="en-HK" altLang="zh-CN" b="0" i="1" smtClean="0">
                                      <a:latin typeface="Cambria Math" panose="02040503050406030204" pitchFamily="18" charset="0"/>
                                    </a:rPr>
                                    <m:t>−1</m:t>
                                  </m:r>
                                </m:sub>
                              </m:sSub>
                            </m:e>
                          </m:d>
                        </m:e>
                      </m:func>
                    </m:oMath>
                  </m:oMathPara>
                </a14:m>
                <a:endParaRPr lang="en-HK" altLang="zh-CN" b="0" dirty="0"/>
              </a:p>
              <a:p>
                <a:pPr/>
                <a14:m>
                  <m:oMathPara xmlns:m="http://schemas.openxmlformats.org/officeDocument/2006/math">
                    <m:oMathParaPr>
                      <m:jc m:val="left"/>
                    </m:oMathParaPr>
                    <m:oMath xmlns:m="http://schemas.openxmlformats.org/officeDocument/2006/math">
                      <m:sSub>
                        <m:sSubPr>
                          <m:ctrlPr>
                            <a:rPr lang="en-HK"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HK" altLang="zh-CN" b="0" i="1" smtClean="0">
                                  <a:latin typeface="Cambria Math" panose="02040503050406030204" pitchFamily="18" charset="0"/>
                                </a:rPr>
                                <m:t>𝑦</m:t>
                              </m:r>
                            </m:e>
                          </m:acc>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r>
                        <a:rPr lang="en-HK" altLang="zh-CN" b="0" i="1" smtClean="0">
                          <a:latin typeface="Cambria Math" panose="02040503050406030204" pitchFamily="18" charset="0"/>
                        </a:rPr>
                        <m:t>𝑠𝑜𝑓𝑡𝑚𝑎𝑥</m:t>
                      </m:r>
                      <m:r>
                        <a:rPr lang="en-HK" altLang="zh-CN" b="0" i="1" smtClean="0">
                          <a:latin typeface="Cambria Math" panose="02040503050406030204" pitchFamily="18" charset="0"/>
                        </a:rPr>
                        <m:t>(</m:t>
                      </m:r>
                      <m:r>
                        <a:rPr lang="en-HK" altLang="zh-CN" b="0" i="1" smtClean="0">
                          <a:latin typeface="Cambria Math" panose="02040503050406030204" pitchFamily="18" charset="0"/>
                        </a:rPr>
                        <m:t>𝑉</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A7D6FA0A-977B-47D6-B229-8CFB0735955F}"/>
                  </a:ext>
                </a:extLst>
              </p:cNvPr>
              <p:cNvSpPr txBox="1">
                <a:spLocks noRot="1" noChangeAspect="1" noMove="1" noResize="1" noEditPoints="1" noAdjustHandles="1" noChangeArrowheads="1" noChangeShapeType="1" noTextEdit="1"/>
              </p:cNvSpPr>
              <p:nvPr/>
            </p:nvSpPr>
            <p:spPr>
              <a:xfrm>
                <a:off x="5435534" y="2893777"/>
                <a:ext cx="2477922" cy="630942"/>
              </a:xfrm>
              <a:prstGeom prst="rect">
                <a:avLst/>
              </a:prstGeom>
              <a:blipFill>
                <a:blip r:embed="rId3"/>
                <a:stretch>
                  <a:fillRect l="-3448" b="-15534"/>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FDD671B2-3753-4900-B85E-C40378741385}"/>
              </a:ext>
            </a:extLst>
          </p:cNvPr>
          <p:cNvSpPr txBox="1"/>
          <p:nvPr/>
        </p:nvSpPr>
        <p:spPr>
          <a:xfrm>
            <a:off x="4908551" y="3648930"/>
            <a:ext cx="4605689"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网络的损失函数为</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06531F1-A2C2-46AA-A1B7-CE624305129F}"/>
                  </a:ext>
                </a:extLst>
              </p:cNvPr>
              <p:cNvSpPr txBox="1"/>
              <p:nvPr/>
            </p:nvSpPr>
            <p:spPr>
              <a:xfrm>
                <a:off x="4957481" y="2394254"/>
                <a:ext cx="3574836"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RNN</a:t>
                </a:r>
                <a:r>
                  <a:rPr lang="zh-CN" altLang="en-US" dirty="0"/>
                  <a:t>的输出表示为</a:t>
                </a:r>
                <a14:m>
                  <m:oMath xmlns:m="http://schemas.openxmlformats.org/officeDocument/2006/math">
                    <m:sSub>
                      <m:sSubPr>
                        <m:ctrlPr>
                          <a:rPr lang="en-HK" altLang="zh-CN" i="1">
                            <a:latin typeface="Cambria Math" panose="02040503050406030204" pitchFamily="18" charset="0"/>
                          </a:rPr>
                        </m:ctrlPr>
                      </m:sSubPr>
                      <m:e>
                        <m:r>
                          <a:rPr lang="en-HK" altLang="zh-CN" b="0" i="1" smtClean="0">
                            <a:latin typeface="Cambria Math" panose="02040503050406030204" pitchFamily="18" charset="0"/>
                          </a:rPr>
                          <m:t>  </m:t>
                        </m:r>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𝑡</m:t>
                        </m:r>
                      </m:sub>
                    </m:sSub>
                  </m:oMath>
                </a14:m>
                <a:r>
                  <a:rPr lang="en-HK" altLang="zh-CN" dirty="0"/>
                  <a:t> </a:t>
                </a:r>
                <a:endParaRPr lang="zh-CN" altLang="en-US" dirty="0"/>
              </a:p>
            </p:txBody>
          </p:sp>
        </mc:Choice>
        <mc:Fallback xmlns="">
          <p:sp>
            <p:nvSpPr>
              <p:cNvPr id="10" name="文本框 9">
                <a:extLst>
                  <a:ext uri="{FF2B5EF4-FFF2-40B4-BE49-F238E27FC236}">
                    <a16:creationId xmlns:a16="http://schemas.microsoft.com/office/drawing/2014/main" id="{B06531F1-A2C2-46AA-A1B7-CE624305129F}"/>
                  </a:ext>
                </a:extLst>
              </p:cNvPr>
              <p:cNvSpPr txBox="1">
                <a:spLocks noRot="1" noChangeAspect="1" noMove="1" noResize="1" noEditPoints="1" noAdjustHandles="1" noChangeArrowheads="1" noChangeShapeType="1" noTextEdit="1"/>
              </p:cNvSpPr>
              <p:nvPr/>
            </p:nvSpPr>
            <p:spPr>
              <a:xfrm>
                <a:off x="4957481" y="2394254"/>
                <a:ext cx="3574836" cy="369332"/>
              </a:xfrm>
              <a:prstGeom prst="rect">
                <a:avLst/>
              </a:prstGeom>
              <a:blipFill>
                <a:blip r:embed="rId4"/>
                <a:stretch>
                  <a:fillRect l="-1022" t="-15000"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82A988D-2BF5-443D-9B6E-5495DD9616E3}"/>
                  </a:ext>
                </a:extLst>
              </p:cNvPr>
              <p:cNvSpPr txBox="1"/>
              <p:nvPr/>
            </p:nvSpPr>
            <p:spPr>
              <a:xfrm>
                <a:off x="5432904" y="4264929"/>
                <a:ext cx="2228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𝐸</m:t>
                          </m:r>
                        </m:e>
                        <m:sub>
                          <m:r>
                            <a:rPr lang="en-HK" altLang="zh-CN" b="0" i="1" smtClean="0">
                              <a:latin typeface="Cambria Math" panose="02040503050406030204" pitchFamily="18" charset="0"/>
                            </a:rPr>
                            <m:t>𝑡</m:t>
                          </m:r>
                        </m:sub>
                      </m:sSub>
                      <m:d>
                        <m:dPr>
                          <m:ctrlPr>
                            <a:rPr lang="en-HK" altLang="zh-CN" b="0" i="1" smtClean="0">
                              <a:latin typeface="Cambria Math" panose="02040503050406030204" pitchFamily="18" charset="0"/>
                            </a:rPr>
                          </m:ctrlPr>
                        </m:dPr>
                        <m:e>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𝑦</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𝑡</m:t>
                              </m:r>
                            </m:sub>
                          </m:sSub>
                        </m:e>
                      </m:d>
                      <m:r>
                        <a:rPr lang="en-HK" altLang="zh-CN" b="0" i="0" smtClean="0">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𝑦</m:t>
                          </m:r>
                        </m:e>
                        <m:sub>
                          <m:r>
                            <a:rPr lang="en-HK" altLang="zh-CN" i="1">
                              <a:latin typeface="Cambria Math" panose="02040503050406030204" pitchFamily="18" charset="0"/>
                            </a:rPr>
                            <m:t>𝑡</m:t>
                          </m:r>
                        </m:sub>
                      </m:sSub>
                      <m:r>
                        <m:rPr>
                          <m:sty m:val="p"/>
                        </m:rPr>
                        <a:rPr lang="en-HK" altLang="zh-CN" b="0" i="0" smtClean="0">
                          <a:latin typeface="Cambria Math" panose="02040503050406030204" pitchFamily="18" charset="0"/>
                        </a:rPr>
                        <m:t>log</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b="0" i="1" smtClean="0">
                                  <a:latin typeface="Cambria Math" panose="02040503050406030204" pitchFamily="18" charset="0"/>
                                </a:rPr>
                                <m:t> </m:t>
                              </m:r>
                              <m:r>
                                <a:rPr lang="en-HK" altLang="zh-CN" i="1">
                                  <a:latin typeface="Cambria Math" panose="02040503050406030204" pitchFamily="18" charset="0"/>
                                </a:rPr>
                                <m:t>𝑦</m:t>
                              </m:r>
                            </m:e>
                          </m:acc>
                        </m:e>
                        <m:sub>
                          <m:r>
                            <a:rPr lang="en-HK" altLang="zh-CN" i="1">
                              <a:latin typeface="Cambria Math" panose="02040503050406030204" pitchFamily="18" charset="0"/>
                            </a:rPr>
                            <m:t>𝑡</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C82A988D-2BF5-443D-9B6E-5495DD9616E3}"/>
                  </a:ext>
                </a:extLst>
              </p:cNvPr>
              <p:cNvSpPr txBox="1">
                <a:spLocks noRot="1" noChangeAspect="1" noMove="1" noResize="1" noEditPoints="1" noAdjustHandles="1" noChangeArrowheads="1" noChangeShapeType="1" noTextEdit="1"/>
              </p:cNvSpPr>
              <p:nvPr/>
            </p:nvSpPr>
            <p:spPr>
              <a:xfrm>
                <a:off x="5432904" y="4264929"/>
                <a:ext cx="2228431" cy="276999"/>
              </a:xfrm>
              <a:prstGeom prst="rect">
                <a:avLst/>
              </a:prstGeom>
              <a:blipFill>
                <a:blip r:embed="rId5"/>
                <a:stretch>
                  <a:fillRect l="-1639" t="-26667" r="-15574"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DC52DD5-D418-4799-A8CB-C333EE070167}"/>
                  </a:ext>
                </a:extLst>
              </p:cNvPr>
              <p:cNvSpPr txBox="1"/>
              <p:nvPr/>
            </p:nvSpPr>
            <p:spPr>
              <a:xfrm>
                <a:off x="5369416" y="4913299"/>
                <a:ext cx="2380203"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altLang="zh-CN" b="0" i="1" smtClean="0">
                          <a:latin typeface="Cambria Math" panose="02040503050406030204" pitchFamily="18" charset="0"/>
                        </a:rPr>
                        <m:t>𝐸</m:t>
                      </m:r>
                      <m:d>
                        <m:dPr>
                          <m:ctrlPr>
                            <a:rPr lang="en-HK" altLang="zh-CN" b="0" i="1" smtClean="0">
                              <a:latin typeface="Cambria Math" panose="02040503050406030204" pitchFamily="18" charset="0"/>
                            </a:rPr>
                          </m:ctrlPr>
                        </m:dPr>
                        <m:e>
                          <m:r>
                            <a:rPr lang="en-HK" altLang="zh-CN" b="0" i="1" smtClean="0">
                              <a:latin typeface="Cambria Math" panose="02040503050406030204" pitchFamily="18" charset="0"/>
                            </a:rPr>
                            <m:t>𝑦</m:t>
                          </m:r>
                          <m:r>
                            <a:rPr lang="en-HK" altLang="zh-CN" b="0" i="1" smtClean="0">
                              <a:latin typeface="Cambria Math" panose="02040503050406030204" pitchFamily="18" charset="0"/>
                            </a:rPr>
                            <m:t>,</m:t>
                          </m:r>
                          <m:acc>
                            <m:accPr>
                              <m:chr m:val="̂"/>
                              <m:ctrlPr>
                                <a:rPr lang="en-HK" altLang="zh-CN" b="0" i="1" smtClean="0">
                                  <a:latin typeface="Cambria Math" panose="02040503050406030204" pitchFamily="18" charset="0"/>
                                </a:rPr>
                              </m:ctrlPr>
                            </m:accPr>
                            <m:e>
                              <m:r>
                                <a:rPr lang="en-HK" altLang="zh-CN" b="0" i="1" smtClean="0">
                                  <a:latin typeface="Cambria Math" panose="02040503050406030204" pitchFamily="18" charset="0"/>
                                </a:rPr>
                                <m:t>𝑦</m:t>
                              </m:r>
                            </m:e>
                          </m:acc>
                          <m:r>
                            <a:rPr lang="en-HK" altLang="zh-CN" i="1" smtClean="0">
                              <a:latin typeface="Cambria Math" panose="02040503050406030204" pitchFamily="18" charset="0"/>
                            </a:rPr>
                            <m:t> </m:t>
                          </m:r>
                        </m:e>
                      </m:d>
                      <m:r>
                        <a:rPr lang="en-HK" altLang="zh-CN" b="0" i="0" smtClean="0">
                          <a:latin typeface="Cambria Math" panose="02040503050406030204" pitchFamily="18" charset="0"/>
                        </a:rPr>
                        <m:t>=</m:t>
                      </m:r>
                      <m:nary>
                        <m:naryPr>
                          <m:chr m:val="∑"/>
                          <m:supHide m:val="on"/>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𝑡</m:t>
                          </m:r>
                        </m:sub>
                        <m:sup/>
                        <m:e>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𝐸</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𝑦</m:t>
                              </m:r>
                            </m:e>
                            <m:sub>
                              <m:r>
                                <a:rPr lang="en-HK" altLang="zh-CN" i="1">
                                  <a:latin typeface="Cambria Math" panose="02040503050406030204" pitchFamily="18" charset="0"/>
                                </a:rPr>
                                <m:t>𝑡</m:t>
                              </m:r>
                            </m:sub>
                          </m:sSub>
                          <m:r>
                            <a:rPr lang="en-HK" altLang="zh-CN"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𝑡</m:t>
                              </m:r>
                            </m:sub>
                          </m:sSub>
                          <m:r>
                            <a:rPr lang="en-HK" altLang="zh-CN" b="0" i="1" smtClean="0">
                              <a:latin typeface="Cambria Math" panose="02040503050406030204" pitchFamily="18" charset="0"/>
                            </a:rPr>
                            <m:t>)</m:t>
                          </m:r>
                        </m:e>
                      </m:nary>
                    </m:oMath>
                  </m:oMathPara>
                </a14:m>
                <a:endParaRPr lang="zh-CN" altLang="en-US" dirty="0"/>
              </a:p>
            </p:txBody>
          </p:sp>
        </mc:Choice>
        <mc:Fallback xmlns="">
          <p:sp>
            <p:nvSpPr>
              <p:cNvPr id="12" name="文本框 11">
                <a:extLst>
                  <a:ext uri="{FF2B5EF4-FFF2-40B4-BE49-F238E27FC236}">
                    <a16:creationId xmlns:a16="http://schemas.microsoft.com/office/drawing/2014/main" id="{ADC52DD5-D418-4799-A8CB-C333EE070167}"/>
                  </a:ext>
                </a:extLst>
              </p:cNvPr>
              <p:cNvSpPr txBox="1">
                <a:spLocks noRot="1" noChangeAspect="1" noMove="1" noResize="1" noEditPoints="1" noAdjustHandles="1" noChangeArrowheads="1" noChangeShapeType="1" noTextEdit="1"/>
              </p:cNvSpPr>
              <p:nvPr/>
            </p:nvSpPr>
            <p:spPr>
              <a:xfrm>
                <a:off x="5369416" y="4913299"/>
                <a:ext cx="2380203" cy="672172"/>
              </a:xfrm>
              <a:prstGeom prst="rect">
                <a:avLst/>
              </a:prstGeom>
              <a:blipFill>
                <a:blip r:embed="rId6"/>
                <a:stretch>
                  <a:fillRect/>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5BD7D725-1E4B-4CF3-AE1C-2E1ACF0DB7B5}"/>
              </a:ext>
            </a:extLst>
          </p:cNvPr>
          <p:cNvCxnSpPr/>
          <p:nvPr/>
        </p:nvCxnSpPr>
        <p:spPr bwMode="auto">
          <a:xfrm flipV="1">
            <a:off x="7718522" y="4461220"/>
            <a:ext cx="409978" cy="304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78133D6A-98AF-4243-B4F0-61DDC377DB32}"/>
              </a:ext>
            </a:extLst>
          </p:cNvPr>
          <p:cNvSpPr txBox="1"/>
          <p:nvPr/>
        </p:nvSpPr>
        <p:spPr>
          <a:xfrm>
            <a:off x="8205903" y="4074458"/>
            <a:ext cx="169517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a:t>每一个步骤的损失函数</a:t>
            </a:r>
          </a:p>
        </p:txBody>
      </p:sp>
      <p:cxnSp>
        <p:nvCxnSpPr>
          <p:cNvPr id="15" name="直接箭头连接符 14">
            <a:extLst>
              <a:ext uri="{FF2B5EF4-FFF2-40B4-BE49-F238E27FC236}">
                <a16:creationId xmlns:a16="http://schemas.microsoft.com/office/drawing/2014/main" id="{44AA21E8-6A23-4861-9240-AC97552EE79D}"/>
              </a:ext>
            </a:extLst>
          </p:cNvPr>
          <p:cNvCxnSpPr/>
          <p:nvPr/>
        </p:nvCxnSpPr>
        <p:spPr bwMode="auto">
          <a:xfrm flipV="1">
            <a:off x="7747316" y="5244802"/>
            <a:ext cx="409978" cy="304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51ADEE74-97A1-494C-87FB-A0BDDFAD0D5E}"/>
              </a:ext>
            </a:extLst>
          </p:cNvPr>
          <p:cNvSpPr txBox="1"/>
          <p:nvPr/>
        </p:nvSpPr>
        <p:spPr>
          <a:xfrm>
            <a:off x="8197726" y="4861269"/>
            <a:ext cx="169517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a:t>所有步骤损失函数的总和</a:t>
            </a:r>
          </a:p>
        </p:txBody>
      </p:sp>
      <p:pic>
        <p:nvPicPr>
          <p:cNvPr id="17" name="Picture 2" descr="http://d3kbpzbmcynnmx.cloudfront.net/wp-content/uploads/2015/10/rnn-bptt1.png">
            <a:extLst>
              <a:ext uri="{FF2B5EF4-FFF2-40B4-BE49-F238E27FC236}">
                <a16:creationId xmlns:a16="http://schemas.microsoft.com/office/drawing/2014/main" id="{7393F4ED-3849-4178-9200-D5F3CC9C8ED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7280" y="3829598"/>
            <a:ext cx="3867462" cy="22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16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简介</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8" name="Content Placeholder 3">
            <a:extLst>
              <a:ext uri="{FF2B5EF4-FFF2-40B4-BE49-F238E27FC236}">
                <a16:creationId xmlns:a16="http://schemas.microsoft.com/office/drawing/2014/main" id="{A36094F7-A873-481A-B299-FA50760C61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642" y="1122809"/>
            <a:ext cx="7360920" cy="5280661"/>
          </a:xfrm>
        </p:spPr>
      </p:pic>
    </p:spTree>
    <p:extLst>
      <p:ext uri="{BB962C8B-B14F-4D97-AF65-F5344CB8AC3E}">
        <p14:creationId xmlns:p14="http://schemas.microsoft.com/office/powerpoint/2010/main" val="1838116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dirty="0"/>
              <a:t>长距离依赖</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7" name="图片 6">
            <a:extLst>
              <a:ext uri="{FF2B5EF4-FFF2-40B4-BE49-F238E27FC236}">
                <a16:creationId xmlns:a16="http://schemas.microsoft.com/office/drawing/2014/main" id="{563FAA4F-E161-49C2-95BB-E37F87F5F086}"/>
              </a:ext>
            </a:extLst>
          </p:cNvPr>
          <p:cNvPicPr>
            <a:picLocks noChangeAspect="1"/>
          </p:cNvPicPr>
          <p:nvPr/>
        </p:nvPicPr>
        <p:blipFill>
          <a:blip r:embed="rId2"/>
          <a:stretch>
            <a:fillRect/>
          </a:stretch>
        </p:blipFill>
        <p:spPr>
          <a:xfrm>
            <a:off x="820511" y="1338943"/>
            <a:ext cx="4019550" cy="1828800"/>
          </a:xfrm>
          <a:prstGeom prst="rect">
            <a:avLst/>
          </a:prstGeom>
        </p:spPr>
      </p:pic>
      <p:pic>
        <p:nvPicPr>
          <p:cNvPr id="8" name="图片 7">
            <a:extLst>
              <a:ext uri="{FF2B5EF4-FFF2-40B4-BE49-F238E27FC236}">
                <a16:creationId xmlns:a16="http://schemas.microsoft.com/office/drawing/2014/main" id="{98875BBF-B7C1-4DF3-930A-FCE6AF9877BA}"/>
              </a:ext>
            </a:extLst>
          </p:cNvPr>
          <p:cNvPicPr>
            <a:picLocks noChangeAspect="1"/>
          </p:cNvPicPr>
          <p:nvPr/>
        </p:nvPicPr>
        <p:blipFill>
          <a:blip r:embed="rId3"/>
          <a:stretch>
            <a:fillRect/>
          </a:stretch>
        </p:blipFill>
        <p:spPr>
          <a:xfrm>
            <a:off x="820511" y="4122912"/>
            <a:ext cx="5162550" cy="1666875"/>
          </a:xfrm>
          <a:prstGeom prst="rect">
            <a:avLst/>
          </a:prstGeom>
        </p:spPr>
      </p:pic>
      <p:sp>
        <p:nvSpPr>
          <p:cNvPr id="9" name="矩形 8">
            <a:extLst>
              <a:ext uri="{FF2B5EF4-FFF2-40B4-BE49-F238E27FC236}">
                <a16:creationId xmlns:a16="http://schemas.microsoft.com/office/drawing/2014/main" id="{FCF3CE36-FE0B-42E5-A3DE-02ABCF2EF1F5}"/>
              </a:ext>
            </a:extLst>
          </p:cNvPr>
          <p:cNvSpPr/>
          <p:nvPr/>
        </p:nvSpPr>
        <p:spPr>
          <a:xfrm>
            <a:off x="5531900" y="1423475"/>
            <a:ext cx="3846374" cy="369332"/>
          </a:xfrm>
          <a:prstGeom prst="rect">
            <a:avLst/>
          </a:prstGeom>
        </p:spPr>
        <p:txBody>
          <a:bodyPr wrap="none">
            <a:spAutoFit/>
          </a:bodyPr>
          <a:lstStyle/>
          <a:p>
            <a:r>
              <a:rPr lang="zh-CN" altLang="en-US" dirty="0">
                <a:solidFill>
                  <a:srgbClr val="333333"/>
                </a:solidFill>
                <a:latin typeface="Calibri" pitchFamily="34" charset="0"/>
                <a:cs typeface="Calibri" pitchFamily="34" charset="0"/>
              </a:rPr>
              <a:t>预测</a:t>
            </a:r>
            <a:r>
              <a:rPr lang="en-US" altLang="zh-CN" dirty="0">
                <a:solidFill>
                  <a:srgbClr val="333333"/>
                </a:solidFill>
                <a:latin typeface="Calibri" pitchFamily="34" charset="0"/>
                <a:cs typeface="Calibri" pitchFamily="34" charset="0"/>
              </a:rPr>
              <a:t>“the clouds are in the </a:t>
            </a:r>
            <a:r>
              <a:rPr lang="en-US" altLang="zh-CN" i="1" dirty="0">
                <a:solidFill>
                  <a:srgbClr val="333333"/>
                </a:solidFill>
                <a:latin typeface="Calibri" pitchFamily="34" charset="0"/>
                <a:cs typeface="Calibri" pitchFamily="34" charset="0"/>
              </a:rPr>
              <a:t>sky</a:t>
            </a:r>
            <a:r>
              <a:rPr lang="en-US" altLang="zh-CN" dirty="0">
                <a:solidFill>
                  <a:srgbClr val="333333"/>
                </a:solidFill>
                <a:latin typeface="Calibri" pitchFamily="34" charset="0"/>
                <a:cs typeface="Calibri" pitchFamily="34" charset="0"/>
              </a:rPr>
              <a:t>,”</a:t>
            </a:r>
            <a:r>
              <a:rPr lang="zh-CN" altLang="en-US" dirty="0">
                <a:solidFill>
                  <a:srgbClr val="333333"/>
                </a:solidFill>
                <a:latin typeface="Calibri" pitchFamily="34" charset="0"/>
                <a:cs typeface="Calibri" pitchFamily="34" charset="0"/>
              </a:rPr>
              <a:t>的下文</a:t>
            </a:r>
            <a:endParaRPr lang="zh-CN" altLang="en-US" dirty="0">
              <a:latin typeface="Calibri" pitchFamily="34" charset="0"/>
              <a:cs typeface="Calibri" pitchFamily="34" charset="0"/>
            </a:endParaRPr>
          </a:p>
        </p:txBody>
      </p:sp>
      <p:sp>
        <p:nvSpPr>
          <p:cNvPr id="10" name="矩形 9">
            <a:extLst>
              <a:ext uri="{FF2B5EF4-FFF2-40B4-BE49-F238E27FC236}">
                <a16:creationId xmlns:a16="http://schemas.microsoft.com/office/drawing/2014/main" id="{30573C5A-DF5D-4905-A74E-7772812824CE}"/>
              </a:ext>
            </a:extLst>
          </p:cNvPr>
          <p:cNvSpPr/>
          <p:nvPr/>
        </p:nvSpPr>
        <p:spPr>
          <a:xfrm>
            <a:off x="5829921" y="4771683"/>
            <a:ext cx="7096705" cy="369332"/>
          </a:xfrm>
          <a:prstGeom prst="rect">
            <a:avLst/>
          </a:prstGeom>
        </p:spPr>
        <p:txBody>
          <a:bodyPr wrap="square">
            <a:spAutoFit/>
          </a:bodyPr>
          <a:lstStyle/>
          <a:p>
            <a:r>
              <a:rPr lang="zh-CN" altLang="en-US" dirty="0">
                <a:solidFill>
                  <a:srgbClr val="333333"/>
                </a:solidFill>
                <a:latin typeface="Calibri" pitchFamily="34" charset="0"/>
                <a:cs typeface="Calibri" pitchFamily="34" charset="0"/>
              </a:rPr>
              <a:t>预测</a:t>
            </a:r>
            <a:r>
              <a:rPr lang="en-US" altLang="zh-CN" dirty="0">
                <a:solidFill>
                  <a:srgbClr val="333333"/>
                </a:solidFill>
                <a:latin typeface="Calibri" pitchFamily="34" charset="0"/>
                <a:cs typeface="Calibri" pitchFamily="34" charset="0"/>
              </a:rPr>
              <a:t>“I grew up in France… I speak fluent French.”</a:t>
            </a:r>
            <a:r>
              <a:rPr lang="zh-CN" altLang="en-US" dirty="0">
                <a:solidFill>
                  <a:srgbClr val="333333"/>
                </a:solidFill>
                <a:latin typeface="Calibri" pitchFamily="34" charset="0"/>
                <a:cs typeface="Calibri" pitchFamily="34" charset="0"/>
              </a:rPr>
              <a:t>的下文</a:t>
            </a:r>
            <a:endParaRPr lang="zh-CN" altLang="en-US" dirty="0">
              <a:latin typeface="Calibri" pitchFamily="34" charset="0"/>
              <a:cs typeface="Calibri" pitchFamily="34" charset="0"/>
            </a:endParaRPr>
          </a:p>
        </p:txBody>
      </p:sp>
    </p:spTree>
    <p:extLst>
      <p:ext uri="{BB962C8B-B14F-4D97-AF65-F5344CB8AC3E}">
        <p14:creationId xmlns:p14="http://schemas.microsoft.com/office/powerpoint/2010/main" val="1489781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sz="4400" dirty="0"/>
              <a:t>长距离依赖</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41</a:t>
            </a:fld>
            <a:endParaRPr 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C9A9C4B-4973-4CD7-894B-E87B526BE402}"/>
                  </a:ext>
                </a:extLst>
              </p:cNvPr>
              <p:cNvSpPr/>
              <p:nvPr/>
            </p:nvSpPr>
            <p:spPr>
              <a:xfrm>
                <a:off x="1097280" y="1225736"/>
                <a:ext cx="10115203" cy="738664"/>
              </a:xfrm>
              <a:prstGeom prst="rect">
                <a:avLst/>
              </a:prstGeom>
            </p:spPr>
            <p:txBody>
              <a:bodyPr wrap="square">
                <a:spAutoFit/>
              </a:bodyPr>
              <a:lstStyle/>
              <a:p>
                <a:pPr marL="342900" indent="-342900">
                  <a:buFont typeface="Wingdings" panose="05000000000000000000" pitchFamily="2" charset="2"/>
                  <a:buChar char="ü"/>
                </a:pPr>
                <a:r>
                  <a:rPr lang="zh-CN" altLang="en-US" sz="2400" dirty="0">
                    <a:cs typeface="Times New Roman" panose="02020603050405020304" pitchFamily="18" charset="0"/>
                  </a:rPr>
                  <a:t>参数的误差梯度</a:t>
                </a:r>
                <a:endParaRPr lang="en-US" altLang="zh-CN" sz="2400" dirty="0">
                  <a:cs typeface="Times New Roman" panose="02020603050405020304" pitchFamily="18" charset="0"/>
                </a:endParaRPr>
              </a:p>
              <a:p>
                <a:r>
                  <a:rPr lang="zh-CN" altLang="en-US" i="1" dirty="0"/>
                  <a:t>加和网络损失函数值的同时，</a:t>
                </a:r>
                <a:r>
                  <a:rPr lang="en-US" altLang="zh-CN" i="1" dirty="0"/>
                  <a:t> </a:t>
                </a:r>
                <a:r>
                  <a:rPr lang="zh-CN" altLang="en-US" i="1" dirty="0">
                    <a:solidFill>
                      <a:srgbClr val="FF0000"/>
                    </a:solidFill>
                  </a:rPr>
                  <a:t>我们也加和了每一步的误差梯度</a:t>
                </a:r>
                <a:r>
                  <a:rPr lang="en-US" altLang="zh-CN" i="1" dirty="0"/>
                  <a:t>. </a:t>
                </a:r>
                <a:r>
                  <a:rPr lang="zh-CN" altLang="en-US" i="1" dirty="0"/>
                  <a:t>对参数</a:t>
                </a:r>
                <a14:m>
                  <m:oMath xmlns:m="http://schemas.openxmlformats.org/officeDocument/2006/math">
                    <m:r>
                      <a:rPr lang="en-HK" altLang="zh-CN" b="0" i="1" smtClean="0">
                        <a:latin typeface="Cambria Math" panose="02040503050406030204" pitchFamily="18" charset="0"/>
                      </a:rPr>
                      <m:t>𝑊</m:t>
                    </m:r>
                  </m:oMath>
                </a14:m>
                <a:r>
                  <a:rPr lang="en-HK" altLang="zh-CN" i="1" dirty="0">
                    <a:cs typeface="Times New Roman" panose="02020603050405020304" pitchFamily="18" charset="0"/>
                  </a:rPr>
                  <a:t>, </a:t>
                </a:r>
                <a:r>
                  <a:rPr lang="zh-CN" altLang="en-US" i="1" dirty="0">
                    <a:cs typeface="Times New Roman" panose="02020603050405020304" pitchFamily="18" charset="0"/>
                  </a:rPr>
                  <a:t>其梯度为</a:t>
                </a:r>
              </a:p>
            </p:txBody>
          </p:sp>
        </mc:Choice>
        <mc:Fallback xmlns="">
          <p:sp>
            <p:nvSpPr>
              <p:cNvPr id="7" name="矩形 6">
                <a:extLst>
                  <a:ext uri="{FF2B5EF4-FFF2-40B4-BE49-F238E27FC236}">
                    <a16:creationId xmlns:a16="http://schemas.microsoft.com/office/drawing/2014/main" id="{AC9A9C4B-4973-4CD7-894B-E87B526BE402}"/>
                  </a:ext>
                </a:extLst>
              </p:cNvPr>
              <p:cNvSpPr>
                <a:spLocks noRot="1" noChangeAspect="1" noMove="1" noResize="1" noEditPoints="1" noAdjustHandles="1" noChangeArrowheads="1" noChangeShapeType="1" noTextEdit="1"/>
              </p:cNvSpPr>
              <p:nvPr/>
            </p:nvSpPr>
            <p:spPr>
              <a:xfrm>
                <a:off x="1097280" y="1225736"/>
                <a:ext cx="10115203" cy="738664"/>
              </a:xfrm>
              <a:prstGeom prst="rect">
                <a:avLst/>
              </a:prstGeom>
              <a:blipFill>
                <a:blip r:embed="rId2"/>
                <a:stretch>
                  <a:fillRect l="-784" t="-9917" b="-132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212D4E6-BFAA-4688-91F8-F9E3F986B57C}"/>
                  </a:ext>
                </a:extLst>
              </p:cNvPr>
              <p:cNvSpPr txBox="1"/>
              <p:nvPr/>
            </p:nvSpPr>
            <p:spPr>
              <a:xfrm>
                <a:off x="3980999" y="2344326"/>
                <a:ext cx="2526631"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HK" altLang="zh-CN" b="0" i="1" smtClean="0">
                              <a:latin typeface="Cambria Math" panose="02040503050406030204" pitchFamily="18" charset="0"/>
                            </a:rPr>
                            <m:t>𝐸</m:t>
                          </m:r>
                        </m:num>
                        <m:den>
                          <m:r>
                            <a:rPr lang="zh-CN" altLang="en-US" i="1" smtClean="0">
                              <a:latin typeface="Cambria Math" panose="02040503050406030204" pitchFamily="18" charset="0"/>
                            </a:rPr>
                            <m:t>𝜕</m:t>
                          </m:r>
                          <m:r>
                            <a:rPr lang="en-HK" altLang="zh-CN" b="0" i="1" smtClean="0">
                              <a:latin typeface="Cambria Math" panose="02040503050406030204" pitchFamily="18" charset="0"/>
                            </a:rPr>
                            <m:t>𝑊</m:t>
                          </m:r>
                        </m:den>
                      </m:f>
                      <m:r>
                        <a:rPr lang="en-HK" altLang="zh-CN" b="0" i="1" smtClean="0">
                          <a:latin typeface="Cambria Math" panose="02040503050406030204" pitchFamily="18" charset="0"/>
                        </a:rPr>
                        <m:t>=</m:t>
                      </m:r>
                      <m:nary>
                        <m:naryPr>
                          <m:chr m:val="∑"/>
                          <m:supHide m:val="on"/>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𝑡</m:t>
                          </m:r>
                        </m:sub>
                        <m:sup/>
                        <m:e>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𝑡</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xmlns="">
          <p:sp>
            <p:nvSpPr>
              <p:cNvPr id="8" name="文本框 7">
                <a:extLst>
                  <a:ext uri="{FF2B5EF4-FFF2-40B4-BE49-F238E27FC236}">
                    <a16:creationId xmlns:a16="http://schemas.microsoft.com/office/drawing/2014/main" id="{8212D4E6-BFAA-4688-91F8-F9E3F986B57C}"/>
                  </a:ext>
                </a:extLst>
              </p:cNvPr>
              <p:cNvSpPr txBox="1">
                <a:spLocks noRot="1" noChangeAspect="1" noMove="1" noResize="1" noEditPoints="1" noAdjustHandles="1" noChangeArrowheads="1" noChangeShapeType="1" noTextEdit="1"/>
              </p:cNvSpPr>
              <p:nvPr/>
            </p:nvSpPr>
            <p:spPr>
              <a:xfrm>
                <a:off x="3980999" y="2344326"/>
                <a:ext cx="2526631" cy="764505"/>
              </a:xfrm>
              <a:prstGeom prst="rect">
                <a:avLst/>
              </a:prstGeom>
              <a:blipFill>
                <a:blip r:embed="rId3"/>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329891E5-6A96-4D24-B9B8-6104C144DE21}"/>
              </a:ext>
            </a:extLst>
          </p:cNvPr>
          <p:cNvSpPr txBox="1"/>
          <p:nvPr/>
        </p:nvSpPr>
        <p:spPr>
          <a:xfrm>
            <a:off x="1097280" y="3123430"/>
            <a:ext cx="6665495" cy="830997"/>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a:cs typeface="Times New Roman" panose="02020603050405020304" pitchFamily="18" charset="0"/>
              </a:rPr>
              <a:t>每一步的梯度为</a:t>
            </a:r>
            <a:endParaRPr lang="en-HK" altLang="zh-CN" sz="2400" dirty="0">
              <a:cs typeface="Times New Roman" panose="02020603050405020304" pitchFamily="18" charset="0"/>
            </a:endParaRPr>
          </a:p>
          <a:p>
            <a:r>
              <a:rPr lang="en-HK" altLang="zh-CN" sz="2400" dirty="0">
                <a:cs typeface="Times New Roman" panose="02020603050405020304" pitchFamily="18" charset="0"/>
              </a:rPr>
              <a:t> </a:t>
            </a:r>
            <a:r>
              <a:rPr lang="zh-CN" altLang="en-US" i="1" dirty="0"/>
              <a:t>以第三步为例</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0CB1E23-5BE5-4E11-B35B-4D8C51C3C0EA}"/>
                  </a:ext>
                </a:extLst>
              </p:cNvPr>
              <p:cNvSpPr txBox="1"/>
              <p:nvPr/>
            </p:nvSpPr>
            <p:spPr>
              <a:xfrm>
                <a:off x="1408022" y="3949688"/>
                <a:ext cx="2307056" cy="666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HK" altLang="zh-CN" b="0" i="1" smtClean="0">
                                      <a:latin typeface="Cambria Math" panose="02040503050406030204" pitchFamily="18" charset="0"/>
                                    </a:rPr>
                                    <m:t>𝑦</m:t>
                                  </m:r>
                                </m:e>
                              </m:acc>
                            </m:e>
                            <m:sub>
                              <m:r>
                                <a:rPr lang="en-HK" altLang="zh-CN" b="0" i="1" smtClean="0">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b="0" i="1" smtClean="0">
                              <a:latin typeface="Cambria Math" panose="02040503050406030204" pitchFamily="18" charset="0"/>
                            </a:rPr>
                            <m:t>𝑊</m:t>
                          </m:r>
                        </m:den>
                      </m:f>
                    </m:oMath>
                  </m:oMathPara>
                </a14:m>
                <a:endParaRPr lang="zh-CN" altLang="en-US" dirty="0"/>
              </a:p>
            </p:txBody>
          </p:sp>
        </mc:Choice>
        <mc:Fallback xmlns="">
          <p:sp>
            <p:nvSpPr>
              <p:cNvPr id="10" name="文本框 9">
                <a:extLst>
                  <a:ext uri="{FF2B5EF4-FFF2-40B4-BE49-F238E27FC236}">
                    <a16:creationId xmlns:a16="http://schemas.microsoft.com/office/drawing/2014/main" id="{A0CB1E23-5BE5-4E11-B35B-4D8C51C3C0EA}"/>
                  </a:ext>
                </a:extLst>
              </p:cNvPr>
              <p:cNvSpPr txBox="1">
                <a:spLocks noRot="1" noChangeAspect="1" noMove="1" noResize="1" noEditPoints="1" noAdjustHandles="1" noChangeArrowheads="1" noChangeShapeType="1" noTextEdit="1"/>
              </p:cNvSpPr>
              <p:nvPr/>
            </p:nvSpPr>
            <p:spPr>
              <a:xfrm>
                <a:off x="1408022" y="3949688"/>
                <a:ext cx="2307056" cy="666914"/>
              </a:xfrm>
              <a:prstGeom prst="rect">
                <a:avLst/>
              </a:prstGeom>
              <a:blipFill>
                <a:blip r:embed="rId4"/>
                <a:stretch>
                  <a:fillRect/>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08301BDD-1C53-40BC-A528-0B84D82C3066}"/>
              </a:ext>
            </a:extLst>
          </p:cNvPr>
          <p:cNvCxnSpPr>
            <a:stCxn id="10" idx="3"/>
          </p:cNvCxnSpPr>
          <p:nvPr/>
        </p:nvCxnSpPr>
        <p:spPr bwMode="auto">
          <a:xfrm>
            <a:off x="3715078" y="4283145"/>
            <a:ext cx="601579" cy="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a:extLst>
              <a:ext uri="{FF2B5EF4-FFF2-40B4-BE49-F238E27FC236}">
                <a16:creationId xmlns:a16="http://schemas.microsoft.com/office/drawing/2014/main" id="{3938A589-2EC9-4419-806D-BB5C4D45E73D}"/>
              </a:ext>
            </a:extLst>
          </p:cNvPr>
          <p:cNvSpPr txBox="1"/>
          <p:nvPr/>
        </p:nvSpPr>
        <p:spPr>
          <a:xfrm>
            <a:off x="4427946" y="4114729"/>
            <a:ext cx="1668053" cy="369332"/>
          </a:xfrm>
          <a:prstGeom prst="rect">
            <a:avLst/>
          </a:prstGeom>
          <a:noFill/>
          <a:ln>
            <a:solidFill>
              <a:srgbClr val="0070C0"/>
            </a:solidFill>
          </a:ln>
        </p:spPr>
        <p:txBody>
          <a:bodyPr wrap="square" rtlCol="0">
            <a:spAutoFit/>
          </a:bodyPr>
          <a:lstStyle/>
          <a:p>
            <a:r>
              <a:rPr lang="zh-CN" altLang="en-US" dirty="0">
                <a:latin typeface="Times New Roman" panose="02020603050405020304" pitchFamily="18" charset="0"/>
                <a:cs typeface="Times New Roman" panose="02020603050405020304" pitchFamily="18" charset="0"/>
              </a:rPr>
              <a:t>链式求导法则</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F9593DF-1BAC-4EE6-A07F-FEE1419B607D}"/>
                  </a:ext>
                </a:extLst>
              </p:cNvPr>
              <p:cNvSpPr txBox="1"/>
              <p:nvPr/>
            </p:nvSpPr>
            <p:spPr>
              <a:xfrm>
                <a:off x="1408022" y="4713321"/>
                <a:ext cx="26559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3</m:t>
                          </m:r>
                        </m:sub>
                      </m:sSub>
                      <m:r>
                        <a:rPr lang="en-HK" altLang="zh-CN" b="0" i="1" smtClean="0">
                          <a:latin typeface="Cambria Math" panose="02040503050406030204" pitchFamily="18" charset="0"/>
                        </a:rPr>
                        <m:t>=</m:t>
                      </m:r>
                      <m:r>
                        <m:rPr>
                          <m:sty m:val="p"/>
                        </m:rPr>
                        <a:rPr lang="en-HK" altLang="zh-CN" b="0" i="0" smtClean="0">
                          <a:latin typeface="Cambria Math" panose="02040503050406030204" pitchFamily="18" charset="0"/>
                        </a:rPr>
                        <m:t>tanh</m:t>
                      </m:r>
                      <m:r>
                        <a:rPr lang="en-HK" altLang="zh-CN" b="0" i="1" smtClean="0">
                          <a:latin typeface="Cambria Math" panose="02040503050406030204" pitchFamily="18" charset="0"/>
                        </a:rPr>
                        <m:t>⁡(</m:t>
                      </m:r>
                      <m:r>
                        <a:rPr lang="en-HK" altLang="zh-CN" b="0" i="1" smtClean="0">
                          <a:latin typeface="Cambria Math" panose="02040503050406030204" pitchFamily="18" charset="0"/>
                        </a:rPr>
                        <m:t>𝑈</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𝑥</m:t>
                          </m:r>
                        </m:e>
                        <m:sub>
                          <m:r>
                            <a:rPr lang="en-HK" altLang="zh-CN" b="0" i="1" smtClean="0">
                              <a:latin typeface="Cambria Math" panose="02040503050406030204" pitchFamily="18" charset="0"/>
                            </a:rPr>
                            <m:t>1</m:t>
                          </m:r>
                        </m:sub>
                      </m:sSub>
                      <m:r>
                        <a:rPr lang="en-HK" altLang="zh-CN" b="0" i="1" smtClean="0">
                          <a:latin typeface="Cambria Math" panose="02040503050406030204" pitchFamily="18" charset="0"/>
                        </a:rPr>
                        <m:t>+</m:t>
                      </m:r>
                      <m:r>
                        <a:rPr lang="en-HK" altLang="zh-CN" b="0" i="1" smtClean="0">
                          <a:latin typeface="Cambria Math" panose="02040503050406030204" pitchFamily="18" charset="0"/>
                        </a:rPr>
                        <m:t>𝑊</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2</m:t>
                          </m:r>
                        </m:sub>
                      </m:sSub>
                      <m:r>
                        <a:rPr lang="en-HK" altLang="zh-CN" b="0" i="1" smtClean="0">
                          <a:latin typeface="Cambria Math" panose="02040503050406030204" pitchFamily="18" charset="0"/>
                        </a:rPr>
                        <m:t>)</m:t>
                      </m:r>
                    </m:oMath>
                  </m:oMathPara>
                </a14:m>
                <a:endParaRPr lang="zh-CN" altLang="en-US" dirty="0"/>
              </a:p>
            </p:txBody>
          </p:sp>
        </mc:Choice>
        <mc:Fallback xmlns="">
          <p:sp>
            <p:nvSpPr>
              <p:cNvPr id="13" name="文本框 12">
                <a:extLst>
                  <a:ext uri="{FF2B5EF4-FFF2-40B4-BE49-F238E27FC236}">
                    <a16:creationId xmlns:a16="http://schemas.microsoft.com/office/drawing/2014/main" id="{CF9593DF-1BAC-4EE6-A07F-FEE1419B607D}"/>
                  </a:ext>
                </a:extLst>
              </p:cNvPr>
              <p:cNvSpPr txBox="1">
                <a:spLocks noRot="1" noChangeAspect="1" noMove="1" noResize="1" noEditPoints="1" noAdjustHandles="1" noChangeArrowheads="1" noChangeShapeType="1" noTextEdit="1"/>
              </p:cNvSpPr>
              <p:nvPr/>
            </p:nvSpPr>
            <p:spPr>
              <a:xfrm>
                <a:off x="1408022" y="4713321"/>
                <a:ext cx="2655973" cy="369332"/>
              </a:xfrm>
              <a:prstGeom prst="rect">
                <a:avLst/>
              </a:prstGeom>
              <a:blipFill>
                <a:blip r:embed="rId5"/>
                <a:stretch>
                  <a:fillRect b="-13115"/>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64C467B-F9F5-4010-9259-E4DBCF6F47B8}"/>
              </a:ext>
            </a:extLst>
          </p:cNvPr>
          <p:cNvCxnSpPr/>
          <p:nvPr/>
        </p:nvCxnSpPr>
        <p:spPr bwMode="auto">
          <a:xfrm>
            <a:off x="3919614" y="4913313"/>
            <a:ext cx="601579" cy="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50C01E6-A50C-4564-AA29-9975FA93B685}"/>
                  </a:ext>
                </a:extLst>
              </p:cNvPr>
              <p:cNvSpPr txBox="1"/>
              <p:nvPr/>
            </p:nvSpPr>
            <p:spPr>
              <a:xfrm>
                <a:off x="4554180" y="4699354"/>
                <a:ext cx="4509030" cy="369332"/>
              </a:xfrm>
              <a:prstGeom prst="rect">
                <a:avLst/>
              </a:prstGeom>
              <a:noFill/>
              <a:ln>
                <a:solidFill>
                  <a:srgbClr val="0070C0"/>
                </a:solidFill>
              </a:ln>
            </p:spPr>
            <p:txBody>
              <a:bodyPr wrap="square" rtlCol="0">
                <a:spAutoFit/>
              </a:bodyPr>
              <a:lstStyle/>
              <a:p>
                <a14:m>
                  <m:oMath xmlns:m="http://schemas.openxmlformats.org/officeDocument/2006/math">
                    <m:sSub>
                      <m:sSubPr>
                        <m:ctrlPr>
                          <a:rPr lang="en-HK" altLang="zh-CN" b="0" i="1" smtClean="0">
                            <a:latin typeface="Cambria Math" panose="02040503050406030204" pitchFamily="18"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3</m:t>
                        </m:r>
                      </m:sub>
                    </m:sSub>
                    <m:r>
                      <a:rPr lang="en-HK" altLang="zh-CN" b="0" i="0" smtClean="0">
                        <a:latin typeface="Cambria Math" panose="02040503050406030204" pitchFamily="18" charset="0"/>
                        <a:cs typeface="Times New Roman" panose="02020603050405020304" pitchFamily="18" charset="0"/>
                      </a:rPr>
                      <m:t> </m:t>
                    </m:r>
                  </m:oMath>
                </a14:m>
                <a:r>
                  <a:rPr lang="zh-CN" altLang="en-US" dirty="0">
                    <a:latin typeface="Times New Roman" panose="02020603050405020304" pitchFamily="18" charset="0"/>
                    <a:cs typeface="Times New Roman" panose="02020603050405020304" pitchFamily="18" charset="0"/>
                  </a:rPr>
                  <a:t>依赖于</a:t>
                </a:r>
                <a14:m>
                  <m:oMath xmlns:m="http://schemas.openxmlformats.org/officeDocument/2006/math">
                    <m:r>
                      <a:rPr lang="en-HK" altLang="zh-CN" b="0" i="1" smtClean="0">
                        <a:latin typeface="Cambria Math" panose="02040503050406030204" pitchFamily="18" charset="0"/>
                        <a:cs typeface="Times New Roman" panose="02020603050405020304" pitchFamily="18" charset="0"/>
                      </a:rPr>
                      <m:t>𝑊</m:t>
                    </m:r>
                  </m:oMath>
                </a14:m>
                <a:r>
                  <a:rPr lang="zh-CN" altLang="en-US" dirty="0">
                    <a:latin typeface="Times New Roman" panose="02020603050405020304" pitchFamily="18" charset="0"/>
                    <a:cs typeface="Times New Roman" panose="02020603050405020304" pitchFamily="18" charset="0"/>
                  </a:rPr>
                  <a:t>和</a:t>
                </a:r>
                <a:r>
                  <a:rPr lang="en-HK"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HK" altLang="zh-CN" b="0" i="1" smtClean="0">
                            <a:latin typeface="Cambria Math" panose="02040503050406030204" pitchFamily="18"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1</m:t>
                        </m:r>
                      </m:sub>
                    </m:sSub>
                  </m:oMath>
                </a14:m>
                <a:r>
                  <a:rPr lang="en-HK"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我们不能将</a:t>
                </a:r>
                <a14:m>
                  <m:oMath xmlns:m="http://schemas.openxmlformats.org/officeDocument/2006/math">
                    <m:sSub>
                      <m:sSubPr>
                        <m:ctrlPr>
                          <a:rPr lang="en-HK" altLang="zh-CN" b="0" i="1" smtClean="0">
                            <a:latin typeface="Cambria Math" panose="02040503050406030204" pitchFamily="18"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2</m:t>
                        </m:r>
                      </m:sub>
                    </m:sSub>
                  </m:oMath>
                </a14:m>
                <a:r>
                  <a:rPr lang="en-HK"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看做常量</a:t>
                </a:r>
              </a:p>
            </p:txBody>
          </p:sp>
        </mc:Choice>
        <mc:Fallback xmlns="">
          <p:sp>
            <p:nvSpPr>
              <p:cNvPr id="15" name="文本框 14">
                <a:extLst>
                  <a:ext uri="{FF2B5EF4-FFF2-40B4-BE49-F238E27FC236}">
                    <a16:creationId xmlns:a16="http://schemas.microsoft.com/office/drawing/2014/main" id="{850C01E6-A50C-4564-AA29-9975FA93B685}"/>
                  </a:ext>
                </a:extLst>
              </p:cNvPr>
              <p:cNvSpPr txBox="1">
                <a:spLocks noRot="1" noChangeAspect="1" noMove="1" noResize="1" noEditPoints="1" noAdjustHandles="1" noChangeArrowheads="1" noChangeShapeType="1" noTextEdit="1"/>
              </p:cNvSpPr>
              <p:nvPr/>
            </p:nvSpPr>
            <p:spPr>
              <a:xfrm>
                <a:off x="4554180" y="4699354"/>
                <a:ext cx="4509030" cy="369332"/>
              </a:xfrm>
              <a:prstGeom prst="rect">
                <a:avLst/>
              </a:prstGeom>
              <a:blipFill>
                <a:blip r:embed="rId6"/>
                <a:stretch>
                  <a:fillRect t="-11290" b="-25806"/>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1E60E9D-3C02-404F-BBF4-E8B3C269B797}"/>
                  </a:ext>
                </a:extLst>
              </p:cNvPr>
              <p:cNvSpPr txBox="1"/>
              <p:nvPr/>
            </p:nvSpPr>
            <p:spPr>
              <a:xfrm>
                <a:off x="850057" y="5264396"/>
                <a:ext cx="4232108"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nary>
                        <m:naryPr>
                          <m:chr m:val="∑"/>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𝑘</m:t>
                          </m:r>
                          <m:r>
                            <a:rPr lang="en-HK" altLang="zh-CN" b="0" i="1" smtClean="0">
                              <a:latin typeface="Cambria Math" panose="02040503050406030204" pitchFamily="18" charset="0"/>
                            </a:rPr>
                            <m:t>=0</m:t>
                          </m:r>
                        </m:sub>
                        <m:sup>
                          <m:r>
                            <a:rPr lang="en-HK" altLang="zh-CN" b="0" i="1" smtClean="0">
                              <a:latin typeface="Cambria Math" panose="02040503050406030204" pitchFamily="18" charset="0"/>
                            </a:rPr>
                            <m:t>3</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𝑘</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𝑘</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xmlns="">
          <p:sp>
            <p:nvSpPr>
              <p:cNvPr id="16" name="文本框 15">
                <a:extLst>
                  <a:ext uri="{FF2B5EF4-FFF2-40B4-BE49-F238E27FC236}">
                    <a16:creationId xmlns:a16="http://schemas.microsoft.com/office/drawing/2014/main" id="{D1E60E9D-3C02-404F-BBF4-E8B3C269B797}"/>
                  </a:ext>
                </a:extLst>
              </p:cNvPr>
              <p:cNvSpPr txBox="1">
                <a:spLocks noRot="1" noChangeAspect="1" noMove="1" noResize="1" noEditPoints="1" noAdjustHandles="1" noChangeArrowheads="1" noChangeShapeType="1" noTextEdit="1"/>
              </p:cNvSpPr>
              <p:nvPr/>
            </p:nvSpPr>
            <p:spPr>
              <a:xfrm>
                <a:off x="850057" y="5264396"/>
                <a:ext cx="4232108" cy="871329"/>
              </a:xfrm>
              <a:prstGeom prst="rect">
                <a:avLst/>
              </a:prstGeom>
              <a:blipFill>
                <a:blip r:embed="rId7"/>
                <a:stretch>
                  <a:fillRect/>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C43BFAA5-9FEC-4FB4-995C-D9F55A5D0506}"/>
              </a:ext>
            </a:extLst>
          </p:cNvPr>
          <p:cNvCxnSpPr/>
          <p:nvPr/>
        </p:nvCxnSpPr>
        <p:spPr bwMode="auto">
          <a:xfrm>
            <a:off x="4391852" y="5716056"/>
            <a:ext cx="601579" cy="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871AEA5-6799-4AF0-A5BB-1D45B34C96E8}"/>
                  </a:ext>
                </a:extLst>
              </p:cNvPr>
              <p:cNvSpPr txBox="1"/>
              <p:nvPr/>
            </p:nvSpPr>
            <p:spPr>
              <a:xfrm>
                <a:off x="5082164" y="5520126"/>
                <a:ext cx="3453062" cy="369332"/>
              </a:xfrm>
              <a:prstGeom prst="rect">
                <a:avLst/>
              </a:prstGeom>
              <a:noFill/>
              <a:ln>
                <a:solidFill>
                  <a:srgbClr val="0070C0"/>
                </a:solidFill>
              </a:ln>
            </p:spPr>
            <p:txBody>
              <a:bodyPr wrap="square" rtlCol="0">
                <a:spAutoFit/>
              </a:bodyPr>
              <a:lstStyle/>
              <a:p>
                <a:r>
                  <a:rPr lang="zh-CN" altLang="en-US" dirty="0">
                    <a:latin typeface="Times New Roman" panose="02020603050405020304" pitchFamily="18" charset="0"/>
                    <a:cs typeface="Times New Roman" panose="02020603050405020304" pitchFamily="18" charset="0"/>
                  </a:rPr>
                  <a:t>在</a:t>
                </a:r>
                <a14:m>
                  <m:oMath xmlns:m="http://schemas.openxmlformats.org/officeDocument/2006/math">
                    <m:sSub>
                      <m:sSubPr>
                        <m:ctrlPr>
                          <a:rPr lang="en-HK" altLang="zh-CN" b="0" i="1" smtClean="0">
                            <a:latin typeface="Cambria Math" panose="02040503050406030204" pitchFamily="18"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𝑘</m:t>
                        </m:r>
                      </m:sub>
                    </m:sSub>
                  </m:oMath>
                </a14:m>
                <a:r>
                  <a:rPr lang="zh-CN" altLang="en-US" dirty="0">
                    <a:latin typeface="Times New Roman" panose="02020603050405020304" pitchFamily="18" charset="0"/>
                    <a:cs typeface="Times New Roman" panose="02020603050405020304" pitchFamily="18" charset="0"/>
                  </a:rPr>
                  <a:t>上应用链式求导法则</a:t>
                </a:r>
              </a:p>
            </p:txBody>
          </p:sp>
        </mc:Choice>
        <mc:Fallback xmlns="">
          <p:sp>
            <p:nvSpPr>
              <p:cNvPr id="18" name="文本框 17">
                <a:extLst>
                  <a:ext uri="{FF2B5EF4-FFF2-40B4-BE49-F238E27FC236}">
                    <a16:creationId xmlns:a16="http://schemas.microsoft.com/office/drawing/2014/main" id="{0871AEA5-6799-4AF0-A5BB-1D45B34C96E8}"/>
                  </a:ext>
                </a:extLst>
              </p:cNvPr>
              <p:cNvSpPr txBox="1">
                <a:spLocks noRot="1" noChangeAspect="1" noMove="1" noResize="1" noEditPoints="1" noAdjustHandles="1" noChangeArrowheads="1" noChangeShapeType="1" noTextEdit="1"/>
              </p:cNvSpPr>
              <p:nvPr/>
            </p:nvSpPr>
            <p:spPr>
              <a:xfrm>
                <a:off x="5082164" y="5520126"/>
                <a:ext cx="3453062" cy="369332"/>
              </a:xfrm>
              <a:prstGeom prst="rect">
                <a:avLst/>
              </a:prstGeom>
              <a:blipFill>
                <a:blip r:embed="rId8"/>
                <a:stretch>
                  <a:fillRect l="-1408" t="-11290" b="-20968"/>
                </a:stretch>
              </a:blipFill>
              <a:ln>
                <a:solidFill>
                  <a:srgbClr val="0070C0"/>
                </a:solidFill>
              </a:ln>
            </p:spPr>
            <p:txBody>
              <a:bodyPr/>
              <a:lstStyle/>
              <a:p>
                <a:r>
                  <a:rPr lang="zh-CN" altLang="en-US">
                    <a:noFill/>
                  </a:rPr>
                  <a:t> </a:t>
                </a:r>
              </a:p>
            </p:txBody>
          </p:sp>
        </mc:Fallback>
      </mc:AlternateContent>
    </p:spTree>
    <p:extLst>
      <p:ext uri="{BB962C8B-B14F-4D97-AF65-F5344CB8AC3E}">
        <p14:creationId xmlns:p14="http://schemas.microsoft.com/office/powerpoint/2010/main" val="3551986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sz="4400" dirty="0"/>
              <a:t>长距离依赖</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42</a:t>
            </a:fld>
            <a:endParaRPr 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33B36FD-2891-44BE-BA4F-B1C14A60C0C4}"/>
                  </a:ext>
                </a:extLst>
              </p:cNvPr>
              <p:cNvSpPr txBox="1"/>
              <p:nvPr/>
            </p:nvSpPr>
            <p:spPr>
              <a:xfrm>
                <a:off x="3569551" y="1355443"/>
                <a:ext cx="4232108"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nary>
                        <m:naryPr>
                          <m:chr m:val="∑"/>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𝑘</m:t>
                          </m:r>
                          <m:r>
                            <a:rPr lang="en-HK" altLang="zh-CN" b="0" i="1" smtClean="0">
                              <a:latin typeface="Cambria Math" panose="02040503050406030204" pitchFamily="18" charset="0"/>
                            </a:rPr>
                            <m:t>=0</m:t>
                          </m:r>
                        </m:sub>
                        <m:sup>
                          <m:r>
                            <a:rPr lang="en-HK" altLang="zh-CN" b="0" i="1" smtClean="0">
                              <a:latin typeface="Cambria Math" panose="02040503050406030204" pitchFamily="18" charset="0"/>
                            </a:rPr>
                            <m:t>3</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𝑘</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𝑘</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xmlns="">
          <p:sp>
            <p:nvSpPr>
              <p:cNvPr id="7" name="文本框 6">
                <a:extLst>
                  <a:ext uri="{FF2B5EF4-FFF2-40B4-BE49-F238E27FC236}">
                    <a16:creationId xmlns:a16="http://schemas.microsoft.com/office/drawing/2014/main" id="{E33B36FD-2891-44BE-BA4F-B1C14A60C0C4}"/>
                  </a:ext>
                </a:extLst>
              </p:cNvPr>
              <p:cNvSpPr txBox="1">
                <a:spLocks noRot="1" noChangeAspect="1" noMove="1" noResize="1" noEditPoints="1" noAdjustHandles="1" noChangeArrowheads="1" noChangeShapeType="1" noTextEdit="1"/>
              </p:cNvSpPr>
              <p:nvPr/>
            </p:nvSpPr>
            <p:spPr>
              <a:xfrm>
                <a:off x="3569551" y="1355443"/>
                <a:ext cx="4232108" cy="87132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46608FB-601E-45C0-AB99-0122EC030CA6}"/>
                  </a:ext>
                </a:extLst>
              </p:cNvPr>
              <p:cNvSpPr txBox="1"/>
              <p:nvPr/>
            </p:nvSpPr>
            <p:spPr>
              <a:xfrm>
                <a:off x="1296038" y="2459406"/>
                <a:ext cx="9916445" cy="369332"/>
              </a:xfrm>
              <a:prstGeom prst="rect">
                <a:avLst/>
              </a:prstGeom>
              <a:noFill/>
            </p:spPr>
            <p:txBody>
              <a:bodyPr wrap="square" rtlCol="0">
                <a:spAutoFit/>
              </a:bodyPr>
              <a:lstStyle/>
              <a:p>
                <a14:m>
                  <m:oMath xmlns:m="http://schemas.openxmlformats.org/officeDocument/2006/math">
                    <m:r>
                      <a:rPr lang="en-HK" altLang="zh-CN" b="0" i="1" smtClean="0">
                        <a:latin typeface="Cambria Math" panose="02040503050406030204" pitchFamily="18" charset="0"/>
                      </a:rPr>
                      <m:t>𝑊</m:t>
                    </m:r>
                  </m:oMath>
                </a14:m>
                <a:r>
                  <a:rPr lang="zh-CN" altLang="en-US" dirty="0"/>
                  <a:t> 在</a:t>
                </a:r>
                <a14:m>
                  <m:oMath xmlns:m="http://schemas.openxmlformats.org/officeDocument/2006/math">
                    <m:r>
                      <a:rPr lang="en-HK" altLang="zh-CN" b="0" i="1" smtClean="0">
                        <a:latin typeface="Cambria Math" panose="02040503050406030204" pitchFamily="18" charset="0"/>
                      </a:rPr>
                      <m:t>𝑡</m:t>
                    </m:r>
                    <m:r>
                      <a:rPr lang="en-HK" altLang="zh-CN" b="0" i="1" smtClean="0">
                        <a:latin typeface="Cambria Math" panose="02040503050406030204" pitchFamily="18" charset="0"/>
                      </a:rPr>
                      <m:t>=3</m:t>
                    </m:r>
                  </m:oMath>
                </a14:m>
                <a:r>
                  <a:rPr lang="zh-CN" altLang="en-US" dirty="0"/>
                  <a:t> 到</a:t>
                </a:r>
                <a14:m>
                  <m:oMath xmlns:m="http://schemas.openxmlformats.org/officeDocument/2006/math">
                    <m:r>
                      <a:rPr lang="en-HK" altLang="zh-CN" b="0" i="1" smtClean="0">
                        <a:latin typeface="Cambria Math" panose="02040503050406030204" pitchFamily="18" charset="0"/>
                      </a:rPr>
                      <m:t>𝑡</m:t>
                    </m:r>
                    <m:r>
                      <a:rPr lang="en-HK" altLang="zh-CN" b="0" i="1" smtClean="0">
                        <a:latin typeface="Cambria Math" panose="02040503050406030204" pitchFamily="18" charset="0"/>
                      </a:rPr>
                      <m:t>=0</m:t>
                    </m:r>
                  </m:oMath>
                </a14:m>
                <a:r>
                  <a:rPr lang="zh-CN" altLang="en-US" dirty="0"/>
                  <a:t>的每一步误差反向传播中都进行了考虑</a:t>
                </a:r>
              </a:p>
            </p:txBody>
          </p:sp>
        </mc:Choice>
        <mc:Fallback xmlns="">
          <p:sp>
            <p:nvSpPr>
              <p:cNvPr id="8" name="文本框 7">
                <a:extLst>
                  <a:ext uri="{FF2B5EF4-FFF2-40B4-BE49-F238E27FC236}">
                    <a16:creationId xmlns:a16="http://schemas.microsoft.com/office/drawing/2014/main" id="{546608FB-601E-45C0-AB99-0122EC030CA6}"/>
                  </a:ext>
                </a:extLst>
              </p:cNvPr>
              <p:cNvSpPr txBox="1">
                <a:spLocks noRot="1" noChangeAspect="1" noMove="1" noResize="1" noEditPoints="1" noAdjustHandles="1" noChangeArrowheads="1" noChangeShapeType="1" noTextEdit="1"/>
              </p:cNvSpPr>
              <p:nvPr/>
            </p:nvSpPr>
            <p:spPr>
              <a:xfrm>
                <a:off x="1296038" y="2459406"/>
                <a:ext cx="9916445" cy="369332"/>
              </a:xfrm>
              <a:prstGeom prst="rect">
                <a:avLst/>
              </a:prstGeom>
              <a:blipFill>
                <a:blip r:embed="rId3"/>
                <a:stretch>
                  <a:fillRect t="-13115" b="-19672"/>
                </a:stretch>
              </a:blipFill>
            </p:spPr>
            <p:txBody>
              <a:bodyPr/>
              <a:lstStyle/>
              <a:p>
                <a:r>
                  <a:rPr lang="zh-CN" altLang="en-US">
                    <a:noFill/>
                  </a:rPr>
                  <a:t> </a:t>
                </a:r>
              </a:p>
            </p:txBody>
          </p:sp>
        </mc:Fallback>
      </mc:AlternateContent>
      <p:pic>
        <p:nvPicPr>
          <p:cNvPr id="9" name="Picture 14" descr="http://d3kbpzbmcynnmx.cloudfront.net/wp-content/uploads/2015/10/rnn-bptt-with-gradients.png">
            <a:extLst>
              <a:ext uri="{FF2B5EF4-FFF2-40B4-BE49-F238E27FC236}">
                <a16:creationId xmlns:a16="http://schemas.microsoft.com/office/drawing/2014/main" id="{741ED393-0733-479A-AB5D-1C1F6CCE2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080" y="3013438"/>
            <a:ext cx="5738802" cy="331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319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sz="4400" dirty="0"/>
              <a:t>长距离依赖</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
        <p:nvSpPr>
          <p:cNvPr id="7" name="矩形 6">
            <a:extLst>
              <a:ext uri="{FF2B5EF4-FFF2-40B4-BE49-F238E27FC236}">
                <a16:creationId xmlns:a16="http://schemas.microsoft.com/office/drawing/2014/main" id="{6456A321-8210-4290-A3D1-DEEFC76838ED}"/>
              </a:ext>
            </a:extLst>
          </p:cNvPr>
          <p:cNvSpPr/>
          <p:nvPr/>
        </p:nvSpPr>
        <p:spPr>
          <a:xfrm>
            <a:off x="1097280" y="1325099"/>
            <a:ext cx="1915909" cy="369332"/>
          </a:xfrm>
          <a:prstGeom prst="rect">
            <a:avLst/>
          </a:prstGeom>
        </p:spPr>
        <p:txBody>
          <a:bodyPr wrap="none">
            <a:spAutoFit/>
          </a:bodyPr>
          <a:lstStyle/>
          <a:p>
            <a:pPr marL="342900" indent="-342900">
              <a:buFont typeface="Wingdings" panose="05000000000000000000" pitchFamily="2" charset="2"/>
              <a:buChar char="l"/>
            </a:pPr>
            <a:r>
              <a:rPr lang="zh-CN" altLang="en-US" dirty="0">
                <a:solidFill>
                  <a:srgbClr val="00B0F0"/>
                </a:solidFill>
              </a:rPr>
              <a:t>梯度消失问题</a:t>
            </a:r>
          </a:p>
        </p:txBody>
      </p:sp>
      <p:sp>
        <p:nvSpPr>
          <p:cNvPr id="8" name="矩形 7">
            <a:extLst>
              <a:ext uri="{FF2B5EF4-FFF2-40B4-BE49-F238E27FC236}">
                <a16:creationId xmlns:a16="http://schemas.microsoft.com/office/drawing/2014/main" id="{33165020-8732-4F68-97E5-9C7875E564B6}"/>
              </a:ext>
            </a:extLst>
          </p:cNvPr>
          <p:cNvSpPr/>
          <p:nvPr/>
        </p:nvSpPr>
        <p:spPr>
          <a:xfrm>
            <a:off x="1097280" y="1694431"/>
            <a:ext cx="8675687" cy="369332"/>
          </a:xfrm>
          <a:prstGeom prst="rect">
            <a:avLst/>
          </a:prstGeom>
        </p:spPr>
        <p:txBody>
          <a:bodyPr wrap="square">
            <a:spAutoFit/>
          </a:bodyPr>
          <a:lstStyle/>
          <a:p>
            <a:r>
              <a:rPr lang="zh-CN" altLang="en-US" dirty="0"/>
              <a:t>为了立即梯度消失的原因，我们观察之前计算得到的梯度</a:t>
            </a:r>
            <a:r>
              <a:rPr lang="en-US" altLang="zh-CN" dirty="0"/>
              <a:t>:</a:t>
            </a:r>
            <a:endParaRPr lang="zh-CN" altLang="en-US" dirty="0"/>
          </a:p>
        </p:txBody>
      </p:sp>
      <p:grpSp>
        <p:nvGrpSpPr>
          <p:cNvPr id="9" name="组合 8">
            <a:extLst>
              <a:ext uri="{FF2B5EF4-FFF2-40B4-BE49-F238E27FC236}">
                <a16:creationId xmlns:a16="http://schemas.microsoft.com/office/drawing/2014/main" id="{BBF4C6B7-3E4B-4DFD-88A3-C6AD96CCD7FD}"/>
              </a:ext>
            </a:extLst>
          </p:cNvPr>
          <p:cNvGrpSpPr/>
          <p:nvPr/>
        </p:nvGrpSpPr>
        <p:grpSpPr>
          <a:xfrm>
            <a:off x="1097280" y="2258038"/>
            <a:ext cx="7280610" cy="902427"/>
            <a:chOff x="696327" y="2513323"/>
            <a:chExt cx="7280610" cy="902427"/>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A32611D-509C-4CD1-BE9C-F8683C1A2E89}"/>
                    </a:ext>
                  </a:extLst>
                </p:cNvPr>
                <p:cNvSpPr txBox="1"/>
                <p:nvPr/>
              </p:nvSpPr>
              <p:spPr>
                <a:xfrm>
                  <a:off x="696327" y="2513323"/>
                  <a:ext cx="3165810"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nary>
                          <m:naryPr>
                            <m:chr m:val="∑"/>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𝑘</m:t>
                            </m:r>
                            <m:r>
                              <a:rPr lang="en-HK" altLang="zh-CN" b="0" i="1" smtClean="0">
                                <a:latin typeface="Cambria Math" panose="02040503050406030204" pitchFamily="18" charset="0"/>
                              </a:rPr>
                              <m:t>=0</m:t>
                            </m:r>
                          </m:sub>
                          <m:sup>
                            <m:r>
                              <a:rPr lang="en-HK" altLang="zh-CN" b="0" i="1" smtClean="0">
                                <a:latin typeface="Cambria Math" panose="02040503050406030204" pitchFamily="18" charset="0"/>
                              </a:rPr>
                              <m:t>3</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𝑘</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𝑘</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696327" y="2513323"/>
                  <a:ext cx="3165810" cy="871329"/>
                </a:xfrm>
                <a:prstGeom prst="rect">
                  <a:avLst/>
                </a:prstGeom>
                <a:blipFill rotWithShape="0">
                  <a:blip r:embed="rId2"/>
                  <a:stretch>
                    <a:fillRect/>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E9CE74EA-0BBA-401D-A345-931AAD854A9C}"/>
                </a:ext>
              </a:extLst>
            </p:cNvPr>
            <p:cNvCxnSpPr/>
            <p:nvPr/>
          </p:nvCxnSpPr>
          <p:spPr bwMode="auto">
            <a:xfrm>
              <a:off x="3789948" y="2963691"/>
              <a:ext cx="529389" cy="845"/>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81BE5D9-5A90-41C6-8E8F-CBEBEAF588F1}"/>
                    </a:ext>
                  </a:extLst>
                </p:cNvPr>
                <p:cNvSpPr txBox="1"/>
                <p:nvPr/>
              </p:nvSpPr>
              <p:spPr>
                <a:xfrm>
                  <a:off x="4391526" y="2513323"/>
                  <a:ext cx="3585411" cy="902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nary>
                          <m:naryPr>
                            <m:chr m:val="∑"/>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𝑘</m:t>
                            </m:r>
                            <m:r>
                              <a:rPr lang="en-HK" altLang="zh-CN" b="0" i="1" smtClean="0">
                                <a:latin typeface="Cambria Math" panose="02040503050406030204" pitchFamily="18" charset="0"/>
                              </a:rPr>
                              <m:t>=0</m:t>
                            </m:r>
                          </m:sub>
                          <m:sup>
                            <m:r>
                              <a:rPr lang="en-HK" altLang="zh-CN" b="0" i="1" smtClean="0">
                                <a:latin typeface="Cambria Math" panose="02040503050406030204" pitchFamily="18" charset="0"/>
                              </a:rPr>
                              <m:t>3</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den>
                            </m:f>
                            <m:nary>
                              <m:naryPr>
                                <m:chr m:val="∏"/>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𝑗</m:t>
                                </m:r>
                                <m:r>
                                  <a:rPr lang="en-HK" altLang="zh-CN" b="0" i="1" smtClean="0">
                                    <a:latin typeface="Cambria Math" panose="02040503050406030204" pitchFamily="18" charset="0"/>
                                  </a:rPr>
                                  <m:t>=</m:t>
                                </m:r>
                                <m:r>
                                  <a:rPr lang="en-HK" altLang="zh-CN" b="0" i="1" smtClean="0">
                                    <a:latin typeface="Cambria Math" panose="02040503050406030204" pitchFamily="18" charset="0"/>
                                  </a:rPr>
                                  <m:t>𝑘</m:t>
                                </m:r>
                                <m:r>
                                  <a:rPr lang="en-HK" altLang="zh-CN" b="0" i="1" smtClean="0">
                                    <a:latin typeface="Cambria Math" panose="02040503050406030204" pitchFamily="18" charset="0"/>
                                  </a:rPr>
                                  <m:t>+1</m:t>
                                </m:r>
                              </m:sub>
                              <m:sup>
                                <m:r>
                                  <a:rPr lang="en-HK" altLang="zh-CN" b="0" i="1" smtClean="0">
                                    <a:latin typeface="Cambria Math" panose="02040503050406030204" pitchFamily="18" charset="0"/>
                                  </a:rPr>
                                  <m:t>3</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𝑗</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𝑗</m:t>
                                        </m:r>
                                        <m:r>
                                          <a:rPr lang="en-HK" altLang="zh-CN" b="0" i="1" smtClean="0">
                                            <a:latin typeface="Cambria Math" panose="02040503050406030204" pitchFamily="18" charset="0"/>
                                          </a:rPr>
                                          <m:t>−1</m:t>
                                        </m:r>
                                      </m:sub>
                                    </m:sSub>
                                  </m:den>
                                </m:f>
                              </m:e>
                            </m:nary>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𝑘</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391526" y="2513323"/>
                  <a:ext cx="3585411" cy="902427"/>
                </a:xfrm>
                <a:prstGeom prst="rect">
                  <a:avLst/>
                </a:prstGeom>
                <a:blipFill rotWithShape="0">
                  <a:blip r:embed="rId3"/>
                  <a:stretch>
                    <a:fillRect/>
                  </a:stretch>
                </a:blipFill>
              </p:spPr>
              <p:txBody>
                <a:bodyPr/>
                <a:lstStyle/>
                <a:p>
                  <a:r>
                    <a:rPr lang="zh-CN" altLang="en-US">
                      <a:noFill/>
                    </a:rPr>
                    <a:t> </a:t>
                  </a:r>
                </a:p>
              </p:txBody>
            </p:sp>
          </mc:Fallback>
        </mc:AlternateContent>
      </p:grpSp>
      <p:sp>
        <p:nvSpPr>
          <p:cNvPr id="13" name="矩形 12">
            <a:extLst>
              <a:ext uri="{FF2B5EF4-FFF2-40B4-BE49-F238E27FC236}">
                <a16:creationId xmlns:a16="http://schemas.microsoft.com/office/drawing/2014/main" id="{9A895D95-5A72-4A3D-938A-DDA9F9045B9C}"/>
              </a:ext>
            </a:extLst>
          </p:cNvPr>
          <p:cNvSpPr/>
          <p:nvPr/>
        </p:nvSpPr>
        <p:spPr>
          <a:xfrm>
            <a:off x="3359803" y="3372560"/>
            <a:ext cx="5258718"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cs typeface="Times New Roman" panose="02020603050405020304" pitchFamily="18" charset="0"/>
              </a:rPr>
              <a:t>由于深层神经网络的层次和时间步长通过乘法相乘，梯度容易消失</a:t>
            </a:r>
          </a:p>
        </p:txBody>
      </p:sp>
      <p:sp>
        <p:nvSpPr>
          <p:cNvPr id="14" name="矩形 13">
            <a:extLst>
              <a:ext uri="{FF2B5EF4-FFF2-40B4-BE49-F238E27FC236}">
                <a16:creationId xmlns:a16="http://schemas.microsoft.com/office/drawing/2014/main" id="{82EABCD7-C531-447A-A77B-7AECC923303E}"/>
              </a:ext>
            </a:extLst>
          </p:cNvPr>
          <p:cNvSpPr/>
          <p:nvPr/>
        </p:nvSpPr>
        <p:spPr>
          <a:xfrm>
            <a:off x="1121341" y="4691109"/>
            <a:ext cx="10615133" cy="646331"/>
          </a:xfrm>
          <a:prstGeom prst="rect">
            <a:avLst/>
          </a:prstGeom>
        </p:spPr>
        <p:txBody>
          <a:bodyPr wrap="square">
            <a:spAutoFit/>
          </a:bodyPr>
          <a:lstStyle/>
          <a:p>
            <a:r>
              <a:rPr lang="zh-CN" altLang="en-US" dirty="0">
                <a:solidFill>
                  <a:srgbClr val="FF0000"/>
                </a:solidFill>
              </a:rPr>
              <a:t>来自“遥远”步骤的梯度贡献变为零，这些步骤的状态对正在学习的内容没有贡献：最终无法学习长期依赖性。</a:t>
            </a:r>
          </a:p>
        </p:txBody>
      </p:sp>
      <p:sp>
        <p:nvSpPr>
          <p:cNvPr id="15" name="右大括号 14">
            <a:extLst>
              <a:ext uri="{FF2B5EF4-FFF2-40B4-BE49-F238E27FC236}">
                <a16:creationId xmlns:a16="http://schemas.microsoft.com/office/drawing/2014/main" id="{D3E65434-A07E-4CFA-80B7-BCD9051CB7FE}"/>
              </a:ext>
            </a:extLst>
          </p:cNvPr>
          <p:cNvSpPr/>
          <p:nvPr/>
        </p:nvSpPr>
        <p:spPr bwMode="auto">
          <a:xfrm rot="5400000">
            <a:off x="6984962" y="2729590"/>
            <a:ext cx="209723" cy="1009276"/>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a:ln>
                <a:noFill/>
              </a:ln>
              <a:solidFill>
                <a:schemeClr val="tx1"/>
              </a:solidFill>
              <a:effectLst/>
              <a:latin typeface="Arial" panose="020B0604020202020204" pitchFamily="34" charset="0"/>
              <a:ea typeface="新細明體" pitchFamily="18" charset="-120"/>
            </a:endParaRPr>
          </a:p>
        </p:txBody>
      </p:sp>
    </p:spTree>
    <p:extLst>
      <p:ext uri="{BB962C8B-B14F-4D97-AF65-F5344CB8AC3E}">
        <p14:creationId xmlns:p14="http://schemas.microsoft.com/office/powerpoint/2010/main" val="794939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梯度消失问题</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dirty="0"/>
              <a:t>Transportation Big Data Analytics </a:t>
            </a:r>
          </a:p>
        </p:txBody>
      </p:sp>
      <p:sp>
        <p:nvSpPr>
          <p:cNvPr id="7" name="矩形 6">
            <a:extLst>
              <a:ext uri="{FF2B5EF4-FFF2-40B4-BE49-F238E27FC236}">
                <a16:creationId xmlns:a16="http://schemas.microsoft.com/office/drawing/2014/main" id="{266C7DA8-DD4D-490F-A628-2EC7291EA13D}"/>
              </a:ext>
            </a:extLst>
          </p:cNvPr>
          <p:cNvSpPr/>
          <p:nvPr/>
        </p:nvSpPr>
        <p:spPr>
          <a:xfrm>
            <a:off x="7959846" y="187648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851EA5F-EBA7-4F3D-AEB0-6D095C89109C}"/>
              </a:ext>
            </a:extLst>
          </p:cNvPr>
          <p:cNvSpPr/>
          <p:nvPr/>
        </p:nvSpPr>
        <p:spPr>
          <a:xfrm>
            <a:off x="6309431" y="191045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327D011-2BDB-419D-A21A-0CCC4621EF85}"/>
              </a:ext>
            </a:extLst>
          </p:cNvPr>
          <p:cNvSpPr/>
          <p:nvPr/>
        </p:nvSpPr>
        <p:spPr>
          <a:xfrm>
            <a:off x="1811753" y="195803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72D91A2-CEED-4E23-9A20-A7F54F855BD5}"/>
              </a:ext>
            </a:extLst>
          </p:cNvPr>
          <p:cNvSpPr/>
          <p:nvPr/>
        </p:nvSpPr>
        <p:spPr>
          <a:xfrm>
            <a:off x="3137339" y="19416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D4F129D-0C05-4377-A8E4-9AD338E7969B}"/>
              </a:ext>
            </a:extLst>
          </p:cNvPr>
          <p:cNvSpPr/>
          <p:nvPr/>
        </p:nvSpPr>
        <p:spPr>
          <a:xfrm>
            <a:off x="5170676" y="19688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87E1EC3B-381C-436D-AD7A-2A880BD865E2}"/>
              </a:ext>
            </a:extLst>
          </p:cNvPr>
          <p:cNvSpPr/>
          <p:nvPr/>
        </p:nvSpPr>
        <p:spPr>
          <a:xfrm>
            <a:off x="628650" y="198567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3" name="直線單箭頭接點 64">
            <a:extLst>
              <a:ext uri="{FF2B5EF4-FFF2-40B4-BE49-F238E27FC236}">
                <a16:creationId xmlns:a16="http://schemas.microsoft.com/office/drawing/2014/main" id="{D202F11B-6D19-4D99-A1C9-5412D71A0FC0}"/>
              </a:ext>
            </a:extLst>
          </p:cNvPr>
          <p:cNvCxnSpPr/>
          <p:nvPr/>
        </p:nvCxnSpPr>
        <p:spPr>
          <a:xfrm>
            <a:off x="5557483" y="3017247"/>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65">
            <a:extLst>
              <a:ext uri="{FF2B5EF4-FFF2-40B4-BE49-F238E27FC236}">
                <a16:creationId xmlns:a16="http://schemas.microsoft.com/office/drawing/2014/main" id="{BA6F81DA-2A7B-440F-909B-426C65ACC1FC}"/>
              </a:ext>
            </a:extLst>
          </p:cNvPr>
          <p:cNvCxnSpPr/>
          <p:nvPr/>
        </p:nvCxnSpPr>
        <p:spPr>
          <a:xfrm>
            <a:off x="5666799" y="4263137"/>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66">
            <a:extLst>
              <a:ext uri="{FF2B5EF4-FFF2-40B4-BE49-F238E27FC236}">
                <a16:creationId xmlns:a16="http://schemas.microsoft.com/office/drawing/2014/main" id="{C353EF8C-6712-4881-A6A9-CE86511A5BF5}"/>
              </a:ext>
            </a:extLst>
          </p:cNvPr>
          <p:cNvCxnSpPr/>
          <p:nvPr/>
        </p:nvCxnSpPr>
        <p:spPr>
          <a:xfrm>
            <a:off x="5533599" y="2238444"/>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2E30C88-85BC-47F4-87AA-48AE25BE980E}"/>
              </a:ext>
            </a:extLst>
          </p:cNvPr>
          <p:cNvSpPr/>
          <p:nvPr/>
        </p:nvSpPr>
        <p:spPr>
          <a:xfrm>
            <a:off x="697038" y="27033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0BF42E30-6B05-4D9D-8273-E63CACB0A9DF}"/>
              </a:ext>
            </a:extLst>
          </p:cNvPr>
          <p:cNvSpPr/>
          <p:nvPr/>
        </p:nvSpPr>
        <p:spPr>
          <a:xfrm>
            <a:off x="702856" y="213303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a:extLst>
              <a:ext uri="{FF2B5EF4-FFF2-40B4-BE49-F238E27FC236}">
                <a16:creationId xmlns:a16="http://schemas.microsoft.com/office/drawing/2014/main" id="{29E56F60-B8B5-4F76-A772-6F65C01F8E70}"/>
              </a:ext>
            </a:extLst>
          </p:cNvPr>
          <p:cNvGraphicFramePr>
            <a:graphicFrameLocks noChangeAspect="1"/>
          </p:cNvGraphicFramePr>
          <p:nvPr/>
        </p:nvGraphicFramePr>
        <p:xfrm>
          <a:off x="715555" y="2037787"/>
          <a:ext cx="325438" cy="461962"/>
        </p:xfrm>
        <a:graphic>
          <a:graphicData uri="http://schemas.openxmlformats.org/presentationml/2006/ole">
            <mc:AlternateContent xmlns:mc="http://schemas.openxmlformats.org/markup-compatibility/2006">
              <mc:Choice xmlns:v="urn:schemas-microsoft-com:vml" Requires="v">
                <p:oleObj spid="_x0000_s1026" name="方程式" r:id="rId4" imgW="152280" imgH="215640" progId="Equation.3">
                  <p:embed/>
                </p:oleObj>
              </mc:Choice>
              <mc:Fallback>
                <p:oleObj name="方程式" r:id="rId4" imgW="152280" imgH="215640" progId="Equation.3">
                  <p:embed/>
                  <p:pic>
                    <p:nvPicPr>
                      <p:cNvPr id="70" name="Object 12"/>
                      <p:cNvPicPr>
                        <a:picLocks noChangeAspect="1" noChangeArrowheads="1"/>
                      </p:cNvPicPr>
                      <p:nvPr/>
                    </p:nvPicPr>
                    <p:blipFill>
                      <a:blip r:embed="rId5"/>
                      <a:srcRect/>
                      <a:stretch>
                        <a:fillRect/>
                      </a:stretch>
                    </p:blipFill>
                    <p:spPr bwMode="auto">
                      <a:xfrm>
                        <a:off x="715555" y="203778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2">
            <a:extLst>
              <a:ext uri="{FF2B5EF4-FFF2-40B4-BE49-F238E27FC236}">
                <a16:creationId xmlns:a16="http://schemas.microsoft.com/office/drawing/2014/main" id="{45E1BE14-03CA-406C-BAD9-CC472B2A8C5F}"/>
              </a:ext>
            </a:extLst>
          </p:cNvPr>
          <p:cNvGraphicFramePr>
            <a:graphicFrameLocks noChangeAspect="1"/>
          </p:cNvGraphicFramePr>
          <p:nvPr/>
        </p:nvGraphicFramePr>
        <p:xfrm>
          <a:off x="720851" y="2620516"/>
          <a:ext cx="352425" cy="461963"/>
        </p:xfrm>
        <a:graphic>
          <a:graphicData uri="http://schemas.openxmlformats.org/presentationml/2006/ole">
            <mc:AlternateContent xmlns:mc="http://schemas.openxmlformats.org/markup-compatibility/2006">
              <mc:Choice xmlns:v="urn:schemas-microsoft-com:vml" Requires="v">
                <p:oleObj spid="_x0000_s1027" name="方程式" r:id="rId6" imgW="164880" imgH="215640" progId="Equation.3">
                  <p:embed/>
                </p:oleObj>
              </mc:Choice>
              <mc:Fallback>
                <p:oleObj name="方程式" r:id="rId6" imgW="164880" imgH="215640" progId="Equation.3">
                  <p:embed/>
                  <p:pic>
                    <p:nvPicPr>
                      <p:cNvPr id="71" name="Object 12"/>
                      <p:cNvPicPr>
                        <a:picLocks noChangeAspect="1" noChangeArrowheads="1"/>
                      </p:cNvPicPr>
                      <p:nvPr/>
                    </p:nvPicPr>
                    <p:blipFill>
                      <a:blip r:embed="rId7"/>
                      <a:srcRect/>
                      <a:stretch>
                        <a:fillRect/>
                      </a:stretch>
                    </p:blipFill>
                    <p:spPr bwMode="auto">
                      <a:xfrm>
                        <a:off x="720851" y="262051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橢圓 71">
            <a:extLst>
              <a:ext uri="{FF2B5EF4-FFF2-40B4-BE49-F238E27FC236}">
                <a16:creationId xmlns:a16="http://schemas.microsoft.com/office/drawing/2014/main" id="{FFF6AA09-1D05-44DD-BFAA-C08D85225F94}"/>
              </a:ext>
            </a:extLst>
          </p:cNvPr>
          <p:cNvSpPr/>
          <p:nvPr/>
        </p:nvSpPr>
        <p:spPr>
          <a:xfrm>
            <a:off x="1908863" y="19690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72">
            <a:extLst>
              <a:ext uri="{FF2B5EF4-FFF2-40B4-BE49-F238E27FC236}">
                <a16:creationId xmlns:a16="http://schemas.microsoft.com/office/drawing/2014/main" id="{7B2A9472-4754-40EE-B6FC-C574B4B0C638}"/>
              </a:ext>
            </a:extLst>
          </p:cNvPr>
          <p:cNvSpPr/>
          <p:nvPr/>
        </p:nvSpPr>
        <p:spPr>
          <a:xfrm>
            <a:off x="1911205" y="27476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橢圓 73">
            <a:extLst>
              <a:ext uri="{FF2B5EF4-FFF2-40B4-BE49-F238E27FC236}">
                <a16:creationId xmlns:a16="http://schemas.microsoft.com/office/drawing/2014/main" id="{0E807830-1D39-4C5C-84C5-DAA9F3C0F084}"/>
              </a:ext>
            </a:extLst>
          </p:cNvPr>
          <p:cNvSpPr/>
          <p:nvPr/>
        </p:nvSpPr>
        <p:spPr>
          <a:xfrm>
            <a:off x="1899572" y="39756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文字方塊 74">
            <a:extLst>
              <a:ext uri="{FF2B5EF4-FFF2-40B4-BE49-F238E27FC236}">
                <a16:creationId xmlns:a16="http://schemas.microsoft.com/office/drawing/2014/main" id="{9F44C432-39C0-4CB4-AA64-F5F00077485C}"/>
              </a:ext>
            </a:extLst>
          </p:cNvPr>
          <p:cNvSpPr txBox="1"/>
          <p:nvPr/>
        </p:nvSpPr>
        <p:spPr>
          <a:xfrm rot="5400000">
            <a:off x="1896825"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4" name="矩形 23">
            <a:extLst>
              <a:ext uri="{FF2B5EF4-FFF2-40B4-BE49-F238E27FC236}">
                <a16:creationId xmlns:a16="http://schemas.microsoft.com/office/drawing/2014/main" id="{A1BDB970-332E-4D49-A3F5-CA3E034EB19B}"/>
              </a:ext>
            </a:extLst>
          </p:cNvPr>
          <p:cNvSpPr/>
          <p:nvPr/>
        </p:nvSpPr>
        <p:spPr>
          <a:xfrm>
            <a:off x="706563" y="4101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5" name="Object 12">
            <a:extLst>
              <a:ext uri="{FF2B5EF4-FFF2-40B4-BE49-F238E27FC236}">
                <a16:creationId xmlns:a16="http://schemas.microsoft.com/office/drawing/2014/main" id="{158DFE6D-CBA2-40B2-A05A-DBDA59DC04E0}"/>
              </a:ext>
            </a:extLst>
          </p:cNvPr>
          <p:cNvGraphicFramePr>
            <a:graphicFrameLocks noChangeAspect="1"/>
          </p:cNvGraphicFramePr>
          <p:nvPr/>
        </p:nvGraphicFramePr>
        <p:xfrm>
          <a:off x="703447" y="4004869"/>
          <a:ext cx="407988" cy="488950"/>
        </p:xfrm>
        <a:graphic>
          <a:graphicData uri="http://schemas.openxmlformats.org/presentationml/2006/ole">
            <mc:AlternateContent xmlns:mc="http://schemas.openxmlformats.org/markup-compatibility/2006">
              <mc:Choice xmlns:v="urn:schemas-microsoft-com:vml" Requires="v">
                <p:oleObj spid="_x0000_s1028" name="方程式" r:id="rId8" imgW="190440" imgH="228600" progId="Equation.3">
                  <p:embed/>
                </p:oleObj>
              </mc:Choice>
              <mc:Fallback>
                <p:oleObj name="方程式" r:id="rId8" imgW="190440" imgH="228600" progId="Equation.3">
                  <p:embed/>
                  <p:pic>
                    <p:nvPicPr>
                      <p:cNvPr id="77" name="Object 12"/>
                      <p:cNvPicPr>
                        <a:picLocks noChangeAspect="1" noChangeArrowheads="1"/>
                      </p:cNvPicPr>
                      <p:nvPr/>
                    </p:nvPicPr>
                    <p:blipFill>
                      <a:blip r:embed="rId9"/>
                      <a:srcRect/>
                      <a:stretch>
                        <a:fillRect/>
                      </a:stretch>
                    </p:blipFill>
                    <p:spPr bwMode="auto">
                      <a:xfrm>
                        <a:off x="703447" y="400486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文字方塊 77">
            <a:extLst>
              <a:ext uri="{FF2B5EF4-FFF2-40B4-BE49-F238E27FC236}">
                <a16:creationId xmlns:a16="http://schemas.microsoft.com/office/drawing/2014/main" id="{8D2CE4BC-E4D9-4037-BB36-C7B7A7F0C277}"/>
              </a:ext>
            </a:extLst>
          </p:cNvPr>
          <p:cNvSpPr txBox="1"/>
          <p:nvPr/>
        </p:nvSpPr>
        <p:spPr>
          <a:xfrm rot="5400000">
            <a:off x="582495" y="338606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7" name="橢圓 78">
            <a:extLst>
              <a:ext uri="{FF2B5EF4-FFF2-40B4-BE49-F238E27FC236}">
                <a16:creationId xmlns:a16="http://schemas.microsoft.com/office/drawing/2014/main" id="{84494285-8555-44C5-AC46-B01976C955E5}"/>
              </a:ext>
            </a:extLst>
          </p:cNvPr>
          <p:cNvSpPr/>
          <p:nvPr/>
        </p:nvSpPr>
        <p:spPr>
          <a:xfrm>
            <a:off x="3224425" y="196903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79">
            <a:extLst>
              <a:ext uri="{FF2B5EF4-FFF2-40B4-BE49-F238E27FC236}">
                <a16:creationId xmlns:a16="http://schemas.microsoft.com/office/drawing/2014/main" id="{8AFE291A-84D2-45C3-98E7-BE8F26F20BCD}"/>
              </a:ext>
            </a:extLst>
          </p:cNvPr>
          <p:cNvSpPr/>
          <p:nvPr/>
        </p:nvSpPr>
        <p:spPr>
          <a:xfrm>
            <a:off x="3226767" y="27476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9" name="橢圓 80">
            <a:extLst>
              <a:ext uri="{FF2B5EF4-FFF2-40B4-BE49-F238E27FC236}">
                <a16:creationId xmlns:a16="http://schemas.microsoft.com/office/drawing/2014/main" id="{43037E21-B37E-494E-B56C-86E0AFDEAAF2}"/>
              </a:ext>
            </a:extLst>
          </p:cNvPr>
          <p:cNvSpPr/>
          <p:nvPr/>
        </p:nvSpPr>
        <p:spPr>
          <a:xfrm>
            <a:off x="3215134" y="39756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文字方塊 81">
            <a:extLst>
              <a:ext uri="{FF2B5EF4-FFF2-40B4-BE49-F238E27FC236}">
                <a16:creationId xmlns:a16="http://schemas.microsoft.com/office/drawing/2014/main" id="{3D2B4B10-B3EA-45A2-9EF7-71D7D8AF269B}"/>
              </a:ext>
            </a:extLst>
          </p:cNvPr>
          <p:cNvSpPr txBox="1"/>
          <p:nvPr/>
        </p:nvSpPr>
        <p:spPr>
          <a:xfrm rot="5400000">
            <a:off x="3212387"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橢圓 82">
            <a:extLst>
              <a:ext uri="{FF2B5EF4-FFF2-40B4-BE49-F238E27FC236}">
                <a16:creationId xmlns:a16="http://schemas.microsoft.com/office/drawing/2014/main" id="{9D32422A-CFB4-4426-8664-FCB6F3EBECFA}"/>
              </a:ext>
            </a:extLst>
          </p:cNvPr>
          <p:cNvSpPr/>
          <p:nvPr/>
        </p:nvSpPr>
        <p:spPr>
          <a:xfrm>
            <a:off x="5246520" y="196072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83">
            <a:extLst>
              <a:ext uri="{FF2B5EF4-FFF2-40B4-BE49-F238E27FC236}">
                <a16:creationId xmlns:a16="http://schemas.microsoft.com/office/drawing/2014/main" id="{F54C5461-B3DD-4E6A-8165-52AE38B20F9E}"/>
              </a:ext>
            </a:extLst>
          </p:cNvPr>
          <p:cNvSpPr/>
          <p:nvPr/>
        </p:nvSpPr>
        <p:spPr>
          <a:xfrm>
            <a:off x="5248862" y="272063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3" name="橢圓 84">
            <a:extLst>
              <a:ext uri="{FF2B5EF4-FFF2-40B4-BE49-F238E27FC236}">
                <a16:creationId xmlns:a16="http://schemas.microsoft.com/office/drawing/2014/main" id="{6FEF624D-E50D-4D3F-9529-B6B7FD7A6DF2}"/>
              </a:ext>
            </a:extLst>
          </p:cNvPr>
          <p:cNvSpPr/>
          <p:nvPr/>
        </p:nvSpPr>
        <p:spPr>
          <a:xfrm>
            <a:off x="5255890" y="396730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4" name="文字方塊 85">
            <a:extLst>
              <a:ext uri="{FF2B5EF4-FFF2-40B4-BE49-F238E27FC236}">
                <a16:creationId xmlns:a16="http://schemas.microsoft.com/office/drawing/2014/main" id="{0A277EA9-A5A5-448D-99EC-84B4CA0A0EB8}"/>
              </a:ext>
            </a:extLst>
          </p:cNvPr>
          <p:cNvSpPr txBox="1"/>
          <p:nvPr/>
        </p:nvSpPr>
        <p:spPr>
          <a:xfrm rot="5400000">
            <a:off x="5253143" y="33864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86">
            <a:extLst>
              <a:ext uri="{FF2B5EF4-FFF2-40B4-BE49-F238E27FC236}">
                <a16:creationId xmlns:a16="http://schemas.microsoft.com/office/drawing/2014/main" id="{A8A03D35-C5BC-4403-BD8F-C4C048C273E2}"/>
              </a:ext>
            </a:extLst>
          </p:cNvPr>
          <p:cNvSpPr txBox="1"/>
          <p:nvPr/>
        </p:nvSpPr>
        <p:spPr>
          <a:xfrm>
            <a:off x="3796470" y="191045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6" name="文字方塊 87">
            <a:extLst>
              <a:ext uri="{FF2B5EF4-FFF2-40B4-BE49-F238E27FC236}">
                <a16:creationId xmlns:a16="http://schemas.microsoft.com/office/drawing/2014/main" id="{D8A5EDDE-FA39-40E7-B459-D408F7A3B58C}"/>
              </a:ext>
            </a:extLst>
          </p:cNvPr>
          <p:cNvSpPr txBox="1"/>
          <p:nvPr/>
        </p:nvSpPr>
        <p:spPr>
          <a:xfrm>
            <a:off x="3814093" y="26959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7" name="文字方塊 88">
            <a:extLst>
              <a:ext uri="{FF2B5EF4-FFF2-40B4-BE49-F238E27FC236}">
                <a16:creationId xmlns:a16="http://schemas.microsoft.com/office/drawing/2014/main" id="{F3EE9375-C797-4D58-A2C6-2C6FF457533D}"/>
              </a:ext>
            </a:extLst>
          </p:cNvPr>
          <p:cNvSpPr txBox="1"/>
          <p:nvPr/>
        </p:nvSpPr>
        <p:spPr>
          <a:xfrm>
            <a:off x="3826273" y="3952241"/>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8" name="直線單箭頭接點 89">
            <a:extLst>
              <a:ext uri="{FF2B5EF4-FFF2-40B4-BE49-F238E27FC236}">
                <a16:creationId xmlns:a16="http://schemas.microsoft.com/office/drawing/2014/main" id="{9F345E66-E61E-4F47-8319-B75E80A11991}"/>
              </a:ext>
            </a:extLst>
          </p:cNvPr>
          <p:cNvCxnSpPr>
            <a:stCxn id="20" idx="6"/>
            <a:endCxn id="27" idx="2"/>
          </p:cNvCxnSpPr>
          <p:nvPr/>
        </p:nvCxnSpPr>
        <p:spPr>
          <a:xfrm>
            <a:off x="2483021" y="225611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90">
            <a:extLst>
              <a:ext uri="{FF2B5EF4-FFF2-40B4-BE49-F238E27FC236}">
                <a16:creationId xmlns:a16="http://schemas.microsoft.com/office/drawing/2014/main" id="{09BD87F6-A66F-410E-940C-AF9BA571B3B9}"/>
              </a:ext>
            </a:extLst>
          </p:cNvPr>
          <p:cNvCxnSpPr/>
          <p:nvPr/>
        </p:nvCxnSpPr>
        <p:spPr>
          <a:xfrm>
            <a:off x="2483021" y="304786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91">
            <a:extLst>
              <a:ext uri="{FF2B5EF4-FFF2-40B4-BE49-F238E27FC236}">
                <a16:creationId xmlns:a16="http://schemas.microsoft.com/office/drawing/2014/main" id="{57610B42-9BAD-4464-BDE2-387EB78802C8}"/>
              </a:ext>
            </a:extLst>
          </p:cNvPr>
          <p:cNvCxnSpPr/>
          <p:nvPr/>
        </p:nvCxnSpPr>
        <p:spPr>
          <a:xfrm>
            <a:off x="2473730" y="426983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92">
            <a:extLst>
              <a:ext uri="{FF2B5EF4-FFF2-40B4-BE49-F238E27FC236}">
                <a16:creationId xmlns:a16="http://schemas.microsoft.com/office/drawing/2014/main" id="{4AE4AE00-2341-4DE5-8DDE-94A3AF4CF80B}"/>
              </a:ext>
            </a:extLst>
          </p:cNvPr>
          <p:cNvCxnSpPr>
            <a:stCxn id="21" idx="6"/>
            <a:endCxn id="27" idx="2"/>
          </p:cNvCxnSpPr>
          <p:nvPr/>
        </p:nvCxnSpPr>
        <p:spPr>
          <a:xfrm flipV="1">
            <a:off x="2485363" y="225611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93">
            <a:extLst>
              <a:ext uri="{FF2B5EF4-FFF2-40B4-BE49-F238E27FC236}">
                <a16:creationId xmlns:a16="http://schemas.microsoft.com/office/drawing/2014/main" id="{D4949B07-F94C-4A3E-AE84-1ED2DA833FF2}"/>
              </a:ext>
            </a:extLst>
          </p:cNvPr>
          <p:cNvCxnSpPr>
            <a:stCxn id="20" idx="6"/>
            <a:endCxn id="28" idx="2"/>
          </p:cNvCxnSpPr>
          <p:nvPr/>
        </p:nvCxnSpPr>
        <p:spPr>
          <a:xfrm>
            <a:off x="2483021" y="225611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94">
            <a:extLst>
              <a:ext uri="{FF2B5EF4-FFF2-40B4-BE49-F238E27FC236}">
                <a16:creationId xmlns:a16="http://schemas.microsoft.com/office/drawing/2014/main" id="{DAF56436-D666-4453-993A-60F7E0DEAD8D}"/>
              </a:ext>
            </a:extLst>
          </p:cNvPr>
          <p:cNvCxnSpPr>
            <a:stCxn id="20" idx="6"/>
            <a:endCxn id="29" idx="2"/>
          </p:cNvCxnSpPr>
          <p:nvPr/>
        </p:nvCxnSpPr>
        <p:spPr>
          <a:xfrm>
            <a:off x="2483021" y="225611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95">
            <a:extLst>
              <a:ext uri="{FF2B5EF4-FFF2-40B4-BE49-F238E27FC236}">
                <a16:creationId xmlns:a16="http://schemas.microsoft.com/office/drawing/2014/main" id="{5955ED97-A0C7-4727-AA2E-1F4C1243A954}"/>
              </a:ext>
            </a:extLst>
          </p:cNvPr>
          <p:cNvCxnSpPr>
            <a:stCxn id="21" idx="6"/>
            <a:endCxn id="29" idx="2"/>
          </p:cNvCxnSpPr>
          <p:nvPr/>
        </p:nvCxnSpPr>
        <p:spPr>
          <a:xfrm>
            <a:off x="2485363" y="303468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96">
            <a:extLst>
              <a:ext uri="{FF2B5EF4-FFF2-40B4-BE49-F238E27FC236}">
                <a16:creationId xmlns:a16="http://schemas.microsoft.com/office/drawing/2014/main" id="{40F30C33-EF40-4A21-9D38-32431719671C}"/>
              </a:ext>
            </a:extLst>
          </p:cNvPr>
          <p:cNvCxnSpPr>
            <a:stCxn id="22" idx="6"/>
            <a:endCxn id="27" idx="2"/>
          </p:cNvCxnSpPr>
          <p:nvPr/>
        </p:nvCxnSpPr>
        <p:spPr>
          <a:xfrm flipV="1">
            <a:off x="2473730" y="225611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97">
            <a:extLst>
              <a:ext uri="{FF2B5EF4-FFF2-40B4-BE49-F238E27FC236}">
                <a16:creationId xmlns:a16="http://schemas.microsoft.com/office/drawing/2014/main" id="{85379CCC-FC79-4EAB-BFF1-56F9F19CF4E3}"/>
              </a:ext>
            </a:extLst>
          </p:cNvPr>
          <p:cNvCxnSpPr>
            <a:stCxn id="22" idx="6"/>
            <a:endCxn id="28" idx="2"/>
          </p:cNvCxnSpPr>
          <p:nvPr/>
        </p:nvCxnSpPr>
        <p:spPr>
          <a:xfrm flipV="1">
            <a:off x="2473730" y="303468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98">
            <a:extLst>
              <a:ext uri="{FF2B5EF4-FFF2-40B4-BE49-F238E27FC236}">
                <a16:creationId xmlns:a16="http://schemas.microsoft.com/office/drawing/2014/main" id="{58D7E390-3DC4-4F69-9934-5FB4E1D6FFB2}"/>
              </a:ext>
            </a:extLst>
          </p:cNvPr>
          <p:cNvCxnSpPr>
            <a:endCxn id="20" idx="2"/>
          </p:cNvCxnSpPr>
          <p:nvPr/>
        </p:nvCxnSpPr>
        <p:spPr>
          <a:xfrm flipV="1">
            <a:off x="1049463" y="225611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99">
            <a:extLst>
              <a:ext uri="{FF2B5EF4-FFF2-40B4-BE49-F238E27FC236}">
                <a16:creationId xmlns:a16="http://schemas.microsoft.com/office/drawing/2014/main" id="{158BDFFB-C8AF-4586-BDA4-978D2C6FC24E}"/>
              </a:ext>
            </a:extLst>
          </p:cNvPr>
          <p:cNvCxnSpPr>
            <a:stCxn id="17" idx="3"/>
            <a:endCxn id="21" idx="2"/>
          </p:cNvCxnSpPr>
          <p:nvPr/>
        </p:nvCxnSpPr>
        <p:spPr>
          <a:xfrm>
            <a:off x="1045756" y="230448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00">
            <a:extLst>
              <a:ext uri="{FF2B5EF4-FFF2-40B4-BE49-F238E27FC236}">
                <a16:creationId xmlns:a16="http://schemas.microsoft.com/office/drawing/2014/main" id="{58CC694C-3520-4F13-ADAC-4318A3390BE6}"/>
              </a:ext>
            </a:extLst>
          </p:cNvPr>
          <p:cNvCxnSpPr>
            <a:stCxn id="17" idx="3"/>
            <a:endCxn id="22" idx="2"/>
          </p:cNvCxnSpPr>
          <p:nvPr/>
        </p:nvCxnSpPr>
        <p:spPr>
          <a:xfrm>
            <a:off x="1045756" y="230448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01">
            <a:extLst>
              <a:ext uri="{FF2B5EF4-FFF2-40B4-BE49-F238E27FC236}">
                <a16:creationId xmlns:a16="http://schemas.microsoft.com/office/drawing/2014/main" id="{BD77517B-C295-4819-8D5E-E82BEED17435}"/>
              </a:ext>
            </a:extLst>
          </p:cNvPr>
          <p:cNvCxnSpPr>
            <a:stCxn id="19" idx="3"/>
            <a:endCxn id="20" idx="2"/>
          </p:cNvCxnSpPr>
          <p:nvPr/>
        </p:nvCxnSpPr>
        <p:spPr>
          <a:xfrm flipV="1">
            <a:off x="1073276" y="225611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02">
            <a:extLst>
              <a:ext uri="{FF2B5EF4-FFF2-40B4-BE49-F238E27FC236}">
                <a16:creationId xmlns:a16="http://schemas.microsoft.com/office/drawing/2014/main" id="{D715E1D3-ED89-45D0-B30F-F31F39383A28}"/>
              </a:ext>
            </a:extLst>
          </p:cNvPr>
          <p:cNvCxnSpPr>
            <a:stCxn id="16" idx="3"/>
            <a:endCxn id="21" idx="2"/>
          </p:cNvCxnSpPr>
          <p:nvPr/>
        </p:nvCxnSpPr>
        <p:spPr>
          <a:xfrm>
            <a:off x="1039938" y="287481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03">
            <a:extLst>
              <a:ext uri="{FF2B5EF4-FFF2-40B4-BE49-F238E27FC236}">
                <a16:creationId xmlns:a16="http://schemas.microsoft.com/office/drawing/2014/main" id="{3F0B6DAB-ED9F-492F-8D53-F0D3A45B978A}"/>
              </a:ext>
            </a:extLst>
          </p:cNvPr>
          <p:cNvCxnSpPr>
            <a:stCxn id="16" idx="3"/>
            <a:endCxn id="22" idx="2"/>
          </p:cNvCxnSpPr>
          <p:nvPr/>
        </p:nvCxnSpPr>
        <p:spPr>
          <a:xfrm>
            <a:off x="1039938" y="287481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04">
            <a:extLst>
              <a:ext uri="{FF2B5EF4-FFF2-40B4-BE49-F238E27FC236}">
                <a16:creationId xmlns:a16="http://schemas.microsoft.com/office/drawing/2014/main" id="{A1AC42FE-416C-4432-8D49-75922C545B7B}"/>
              </a:ext>
            </a:extLst>
          </p:cNvPr>
          <p:cNvCxnSpPr>
            <a:stCxn id="25" idx="3"/>
            <a:endCxn id="20" idx="2"/>
          </p:cNvCxnSpPr>
          <p:nvPr/>
        </p:nvCxnSpPr>
        <p:spPr>
          <a:xfrm flipV="1">
            <a:off x="1111435" y="225611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05">
            <a:extLst>
              <a:ext uri="{FF2B5EF4-FFF2-40B4-BE49-F238E27FC236}">
                <a16:creationId xmlns:a16="http://schemas.microsoft.com/office/drawing/2014/main" id="{F5E2DC77-6563-4AA9-B85C-BF698C872830}"/>
              </a:ext>
            </a:extLst>
          </p:cNvPr>
          <p:cNvCxnSpPr>
            <a:stCxn id="25" idx="3"/>
            <a:endCxn id="21" idx="2"/>
          </p:cNvCxnSpPr>
          <p:nvPr/>
        </p:nvCxnSpPr>
        <p:spPr>
          <a:xfrm flipV="1">
            <a:off x="1085066" y="303468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06">
            <a:extLst>
              <a:ext uri="{FF2B5EF4-FFF2-40B4-BE49-F238E27FC236}">
                <a16:creationId xmlns:a16="http://schemas.microsoft.com/office/drawing/2014/main" id="{65E0FCFF-813C-4A8C-BB70-70FB2680F255}"/>
              </a:ext>
            </a:extLst>
          </p:cNvPr>
          <p:cNvCxnSpPr>
            <a:stCxn id="25" idx="3"/>
            <a:endCxn id="22" idx="2"/>
          </p:cNvCxnSpPr>
          <p:nvPr/>
        </p:nvCxnSpPr>
        <p:spPr>
          <a:xfrm>
            <a:off x="1085066" y="424928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107">
            <a:extLst>
              <a:ext uri="{FF2B5EF4-FFF2-40B4-BE49-F238E27FC236}">
                <a16:creationId xmlns:a16="http://schemas.microsoft.com/office/drawing/2014/main" id="{8DE78B70-6AD0-4E76-BC2E-7289D6E867F5}"/>
              </a:ext>
            </a:extLst>
          </p:cNvPr>
          <p:cNvGrpSpPr/>
          <p:nvPr/>
        </p:nvGrpSpPr>
        <p:grpSpPr>
          <a:xfrm>
            <a:off x="6244223" y="1925333"/>
            <a:ext cx="642352" cy="2577734"/>
            <a:chOff x="7668524" y="1462486"/>
            <a:chExt cx="642352" cy="2577734"/>
          </a:xfrm>
        </p:grpSpPr>
        <p:sp>
          <p:nvSpPr>
            <p:cNvPr id="57" name="文字方塊 108">
              <a:extLst>
                <a:ext uri="{FF2B5EF4-FFF2-40B4-BE49-F238E27FC236}">
                  <a16:creationId xmlns:a16="http://schemas.microsoft.com/office/drawing/2014/main" id="{A8C8ADDD-8D2F-43E8-BCF5-9E28BF3F3500}"/>
                </a:ext>
              </a:extLst>
            </p:cNvPr>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58" name="文字方塊 109">
                  <a:extLst>
                    <a:ext uri="{FF2B5EF4-FFF2-40B4-BE49-F238E27FC236}">
                      <a16:creationId xmlns:a16="http://schemas.microsoft.com/office/drawing/2014/main" id="{30C5197F-F66E-4BB2-9F61-848291567D78}"/>
                    </a:ext>
                  </a:extLst>
                </p:cNvPr>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110">
                  <a:extLst>
                    <a:ext uri="{FF2B5EF4-FFF2-40B4-BE49-F238E27FC236}">
                      <a16:creationId xmlns:a16="http://schemas.microsoft.com/office/drawing/2014/main" id="{D861F540-193F-4D71-A2D7-7D22E126F7A9}"/>
                    </a:ext>
                  </a:extLst>
                </p:cNvPr>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文字方塊 111">
                  <a:extLst>
                    <a:ext uri="{FF2B5EF4-FFF2-40B4-BE49-F238E27FC236}">
                      <a16:creationId xmlns:a16="http://schemas.microsoft.com/office/drawing/2014/main" id="{55EF9760-B094-4A47-AD4C-06EA909FC7D4}"/>
                    </a:ext>
                  </a:extLst>
                </p:cNvPr>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2"/>
                  <a:stretch>
                    <a:fillRect/>
                  </a:stretch>
                </a:blipFill>
              </p:spPr>
              <p:txBody>
                <a:bodyPr/>
                <a:lstStyle/>
                <a:p>
                  <a:r>
                    <a:rPr lang="zh-TW" altLang="en-US">
                      <a:noFill/>
                    </a:rPr>
                    <a:t> </a:t>
                  </a:r>
                </a:p>
              </p:txBody>
            </p:sp>
          </mc:Fallback>
        </mc:AlternateContent>
      </p:grpSp>
      <p:cxnSp>
        <p:nvCxnSpPr>
          <p:cNvPr id="61" name="直線單箭頭接點 112">
            <a:extLst>
              <a:ext uri="{FF2B5EF4-FFF2-40B4-BE49-F238E27FC236}">
                <a16:creationId xmlns:a16="http://schemas.microsoft.com/office/drawing/2014/main" id="{AA5BF90E-AF53-4F02-B625-4E1D12EB61F2}"/>
              </a:ext>
            </a:extLst>
          </p:cNvPr>
          <p:cNvCxnSpPr/>
          <p:nvPr/>
        </p:nvCxnSpPr>
        <p:spPr>
          <a:xfrm>
            <a:off x="4507120" y="226769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113">
            <a:extLst>
              <a:ext uri="{FF2B5EF4-FFF2-40B4-BE49-F238E27FC236}">
                <a16:creationId xmlns:a16="http://schemas.microsoft.com/office/drawing/2014/main" id="{D1E972BB-F9E8-4047-AE6B-F0683F801E0E}"/>
              </a:ext>
            </a:extLst>
          </p:cNvPr>
          <p:cNvCxnSpPr/>
          <p:nvPr/>
        </p:nvCxnSpPr>
        <p:spPr>
          <a:xfrm>
            <a:off x="4507120" y="305944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114">
            <a:extLst>
              <a:ext uri="{FF2B5EF4-FFF2-40B4-BE49-F238E27FC236}">
                <a16:creationId xmlns:a16="http://schemas.microsoft.com/office/drawing/2014/main" id="{8C0F47B6-00C0-4F35-A766-387BD94C8B38}"/>
              </a:ext>
            </a:extLst>
          </p:cNvPr>
          <p:cNvCxnSpPr/>
          <p:nvPr/>
        </p:nvCxnSpPr>
        <p:spPr>
          <a:xfrm>
            <a:off x="4497829" y="428141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115">
            <a:extLst>
              <a:ext uri="{FF2B5EF4-FFF2-40B4-BE49-F238E27FC236}">
                <a16:creationId xmlns:a16="http://schemas.microsoft.com/office/drawing/2014/main" id="{6F8D38B2-FD67-4527-8E71-50182600BA52}"/>
              </a:ext>
            </a:extLst>
          </p:cNvPr>
          <p:cNvCxnSpPr/>
          <p:nvPr/>
        </p:nvCxnSpPr>
        <p:spPr>
          <a:xfrm flipV="1">
            <a:off x="4509462" y="2267696"/>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116">
            <a:extLst>
              <a:ext uri="{FF2B5EF4-FFF2-40B4-BE49-F238E27FC236}">
                <a16:creationId xmlns:a16="http://schemas.microsoft.com/office/drawing/2014/main" id="{E0D597AF-4671-4B57-A188-105F175F9948}"/>
              </a:ext>
            </a:extLst>
          </p:cNvPr>
          <p:cNvCxnSpPr/>
          <p:nvPr/>
        </p:nvCxnSpPr>
        <p:spPr>
          <a:xfrm>
            <a:off x="4507120" y="2267696"/>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117">
            <a:extLst>
              <a:ext uri="{FF2B5EF4-FFF2-40B4-BE49-F238E27FC236}">
                <a16:creationId xmlns:a16="http://schemas.microsoft.com/office/drawing/2014/main" id="{B59E19E4-2D87-4EFC-A620-AA077B779955}"/>
              </a:ext>
            </a:extLst>
          </p:cNvPr>
          <p:cNvCxnSpPr/>
          <p:nvPr/>
        </p:nvCxnSpPr>
        <p:spPr>
          <a:xfrm>
            <a:off x="4507120" y="2267696"/>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8">
            <a:extLst>
              <a:ext uri="{FF2B5EF4-FFF2-40B4-BE49-F238E27FC236}">
                <a16:creationId xmlns:a16="http://schemas.microsoft.com/office/drawing/2014/main" id="{04BDCD94-D3EA-438B-A3C0-2B1CDF56EAFB}"/>
              </a:ext>
            </a:extLst>
          </p:cNvPr>
          <p:cNvCxnSpPr/>
          <p:nvPr/>
        </p:nvCxnSpPr>
        <p:spPr>
          <a:xfrm>
            <a:off x="4509462" y="3046266"/>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19">
            <a:extLst>
              <a:ext uri="{FF2B5EF4-FFF2-40B4-BE49-F238E27FC236}">
                <a16:creationId xmlns:a16="http://schemas.microsoft.com/office/drawing/2014/main" id="{BBAF9A99-55EA-4D00-A2D2-396EAD41B2B8}"/>
              </a:ext>
            </a:extLst>
          </p:cNvPr>
          <p:cNvCxnSpPr/>
          <p:nvPr/>
        </p:nvCxnSpPr>
        <p:spPr>
          <a:xfrm flipV="1">
            <a:off x="4497829" y="2267696"/>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20">
            <a:extLst>
              <a:ext uri="{FF2B5EF4-FFF2-40B4-BE49-F238E27FC236}">
                <a16:creationId xmlns:a16="http://schemas.microsoft.com/office/drawing/2014/main" id="{70900172-2F37-4098-A184-FBABB4B6C8CA}"/>
              </a:ext>
            </a:extLst>
          </p:cNvPr>
          <p:cNvCxnSpPr/>
          <p:nvPr/>
        </p:nvCxnSpPr>
        <p:spPr>
          <a:xfrm flipV="1">
            <a:off x="4497829" y="3046266"/>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123">
            <a:extLst>
              <a:ext uri="{FF2B5EF4-FFF2-40B4-BE49-F238E27FC236}">
                <a16:creationId xmlns:a16="http://schemas.microsoft.com/office/drawing/2014/main" id="{1A740F5E-1D4B-46BC-989C-85E4E3E8AF40}"/>
              </a:ext>
            </a:extLst>
          </p:cNvPr>
          <p:cNvGrpSpPr/>
          <p:nvPr/>
        </p:nvGrpSpPr>
        <p:grpSpPr>
          <a:xfrm>
            <a:off x="7948561" y="1958032"/>
            <a:ext cx="642352" cy="2577734"/>
            <a:chOff x="7668524" y="1462486"/>
            <a:chExt cx="642352" cy="2577734"/>
          </a:xfrm>
        </p:grpSpPr>
        <p:sp>
          <p:nvSpPr>
            <p:cNvPr id="71" name="文字方塊 124">
              <a:extLst>
                <a:ext uri="{FF2B5EF4-FFF2-40B4-BE49-F238E27FC236}">
                  <a16:creationId xmlns:a16="http://schemas.microsoft.com/office/drawing/2014/main" id="{2E098DCF-5A21-4D90-998C-271E08119616}"/>
                </a:ext>
              </a:extLst>
            </p:cNvPr>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4996962-1E20-427B-969B-91AF6CFDAC34}"/>
                    </a:ext>
                  </a:extLst>
                </p:cNvPr>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𝑦</m:t>
                                </m:r>
                              </m:e>
                            </m:acc>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26" name="文字方塊 125"/>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126">
                  <a:extLst>
                    <a:ext uri="{FF2B5EF4-FFF2-40B4-BE49-F238E27FC236}">
                      <a16:creationId xmlns:a16="http://schemas.microsoft.com/office/drawing/2014/main" id="{CEC8ACAC-770E-4F58-B37F-C90044A499B8}"/>
                    </a:ext>
                  </a:extLst>
                </p:cNvPr>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27" name="文字方塊 126"/>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127">
                  <a:extLst>
                    <a:ext uri="{FF2B5EF4-FFF2-40B4-BE49-F238E27FC236}">
                      <a16:creationId xmlns:a16="http://schemas.microsoft.com/office/drawing/2014/main" id="{D960F58D-313F-4BD8-B224-25245933C08D}"/>
                    </a:ext>
                  </a:extLst>
                </p:cNvPr>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5"/>
                  <a:stretch>
                    <a:fillRect/>
                  </a:stretch>
                </a:blipFill>
              </p:spPr>
              <p:txBody>
                <a:bodyPr/>
                <a:lstStyle/>
                <a:p>
                  <a:r>
                    <a:rPr lang="zh-TW" altLang="en-US">
                      <a:noFill/>
                    </a:rPr>
                    <a:t> </a:t>
                  </a:r>
                </a:p>
              </p:txBody>
            </p:sp>
          </mc:Fallback>
        </mc:AlternateContent>
      </p:grpSp>
      <p:sp>
        <p:nvSpPr>
          <p:cNvPr id="75" name="左-右雙向箭號 130">
            <a:extLst>
              <a:ext uri="{FF2B5EF4-FFF2-40B4-BE49-F238E27FC236}">
                <a16:creationId xmlns:a16="http://schemas.microsoft.com/office/drawing/2014/main" id="{8210B5C9-5181-4BE8-8211-42A788ACE7F6}"/>
              </a:ext>
            </a:extLst>
          </p:cNvPr>
          <p:cNvSpPr/>
          <p:nvPr/>
        </p:nvSpPr>
        <p:spPr>
          <a:xfrm>
            <a:off x="6990289" y="2973068"/>
            <a:ext cx="930070" cy="44631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39875C9C-AC4D-4A5E-BAC8-B01E8607676D}"/>
                  </a:ext>
                </a:extLst>
              </p:cNvPr>
              <p:cNvSpPr txBox="1"/>
              <p:nvPr/>
            </p:nvSpPr>
            <p:spPr>
              <a:xfrm>
                <a:off x="7191833" y="3411153"/>
                <a:ext cx="4514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𝐶</m:t>
                      </m:r>
                    </m:oMath>
                  </m:oMathPara>
                </a14:m>
                <a:endParaRPr lang="zh-TW" altLang="en-US" sz="2400" dirty="0"/>
              </a:p>
            </p:txBody>
          </p:sp>
        </mc:Choice>
        <mc:Fallback xmlns="">
          <p:sp>
            <p:nvSpPr>
              <p:cNvPr id="76" name="文字方塊 131">
                <a:extLst>
                  <a:ext uri="{FF2B5EF4-FFF2-40B4-BE49-F238E27FC236}">
                    <a16:creationId xmlns:a16="http://schemas.microsoft.com/office/drawing/2014/main" id="{39875C9C-AC4D-4A5E-BAC8-B01E8607676D}"/>
                  </a:ext>
                </a:extLst>
              </p:cNvPr>
              <p:cNvSpPr txBox="1">
                <a:spLocks noRot="1" noChangeAspect="1" noMove="1" noResize="1" noEditPoints="1" noAdjustHandles="1" noChangeArrowheads="1" noChangeShapeType="1" noTextEdit="1"/>
              </p:cNvSpPr>
              <p:nvPr/>
            </p:nvSpPr>
            <p:spPr>
              <a:xfrm>
                <a:off x="7191833" y="3411153"/>
                <a:ext cx="451470" cy="461665"/>
              </a:xfrm>
              <a:prstGeom prst="rect">
                <a:avLst/>
              </a:prstGeom>
              <a:blipFill>
                <a:blip r:embed="rId16"/>
                <a:stretch>
                  <a:fillRect/>
                </a:stretch>
              </a:blipFill>
            </p:spPr>
            <p:txBody>
              <a:bodyPr/>
              <a:lstStyle/>
              <a:p>
                <a:r>
                  <a:rPr lang="zh-CN" altLang="en-US">
                    <a:noFill/>
                  </a:rPr>
                  <a:t> </a:t>
                </a:r>
              </a:p>
            </p:txBody>
          </p:sp>
        </mc:Fallback>
      </mc:AlternateContent>
      <p:sp>
        <p:nvSpPr>
          <p:cNvPr id="77" name="文字方塊 132">
            <a:extLst>
              <a:ext uri="{FF2B5EF4-FFF2-40B4-BE49-F238E27FC236}">
                <a16:creationId xmlns:a16="http://schemas.microsoft.com/office/drawing/2014/main" id="{CD2A1609-8F65-4466-AA85-DFFD0706EB6E}"/>
              </a:ext>
            </a:extLst>
          </p:cNvPr>
          <p:cNvSpPr txBox="1"/>
          <p:nvPr/>
        </p:nvSpPr>
        <p:spPr>
          <a:xfrm>
            <a:off x="956967" y="5414929"/>
            <a:ext cx="5280096" cy="461665"/>
          </a:xfrm>
          <a:prstGeom prst="rect">
            <a:avLst/>
          </a:prstGeom>
          <a:noFill/>
        </p:spPr>
        <p:txBody>
          <a:bodyPr wrap="square" rtlCol="0">
            <a:spAutoFit/>
          </a:bodyPr>
          <a:lstStyle/>
          <a:p>
            <a:r>
              <a:rPr lang="zh-CN" altLang="en-US" sz="2400" dirty="0"/>
              <a:t>计算梯度的直观方法</a:t>
            </a:r>
            <a:r>
              <a:rPr lang="en-US" altLang="zh-CN" sz="2400" dirty="0"/>
              <a:t>…</a:t>
            </a:r>
            <a:endParaRPr lang="zh-TW" altLang="en-US" sz="2400" dirty="0"/>
          </a:p>
        </p:txBody>
      </p:sp>
      <mc:AlternateContent xmlns:mc="http://schemas.openxmlformats.org/markup-compatibility/2006" xmlns:a14="http://schemas.microsoft.com/office/drawing/2010/main">
        <mc:Choice Requires="a14">
          <p:sp>
            <p:nvSpPr>
              <p:cNvPr id="78" name="文字方塊 134">
                <a:extLst>
                  <a:ext uri="{FF2B5EF4-FFF2-40B4-BE49-F238E27FC236}">
                    <a16:creationId xmlns:a16="http://schemas.microsoft.com/office/drawing/2014/main" id="{A7FE4CBA-0279-461D-8412-BA1C3D558D9D}"/>
                  </a:ext>
                </a:extLst>
              </p:cNvPr>
              <p:cNvSpPr txBox="1"/>
              <p:nvPr/>
            </p:nvSpPr>
            <p:spPr>
              <a:xfrm>
                <a:off x="9409353" y="5269002"/>
                <a:ext cx="921663"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𝐶</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m:t>
                      </m:r>
                    </m:oMath>
                  </m:oMathPara>
                </a14:m>
                <a:endParaRPr lang="zh-TW" altLang="en-US" sz="2400" dirty="0"/>
              </a:p>
            </p:txBody>
          </p:sp>
        </mc:Choice>
        <mc:Fallback xmlns="">
          <p:sp>
            <p:nvSpPr>
              <p:cNvPr id="78" name="文字方塊 134">
                <a:extLst>
                  <a:ext uri="{FF2B5EF4-FFF2-40B4-BE49-F238E27FC236}">
                    <a16:creationId xmlns:a16="http://schemas.microsoft.com/office/drawing/2014/main" id="{A7FE4CBA-0279-461D-8412-BA1C3D558D9D}"/>
                  </a:ext>
                </a:extLst>
              </p:cNvPr>
              <p:cNvSpPr txBox="1">
                <a:spLocks noRot="1" noChangeAspect="1" noMove="1" noResize="1" noEditPoints="1" noAdjustHandles="1" noChangeArrowheads="1" noChangeShapeType="1" noTextEdit="1"/>
              </p:cNvSpPr>
              <p:nvPr/>
            </p:nvSpPr>
            <p:spPr>
              <a:xfrm>
                <a:off x="9409353" y="5269002"/>
                <a:ext cx="921663" cy="70224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137">
                <a:extLst>
                  <a:ext uri="{FF2B5EF4-FFF2-40B4-BE49-F238E27FC236}">
                    <a16:creationId xmlns:a16="http://schemas.microsoft.com/office/drawing/2014/main" id="{955EF34D-DD2D-450F-8241-79ED56545D50}"/>
                  </a:ext>
                </a:extLst>
              </p:cNvPr>
              <p:cNvSpPr txBox="1"/>
              <p:nvPr/>
            </p:nvSpPr>
            <p:spPr>
              <a:xfrm>
                <a:off x="1029335" y="4686014"/>
                <a:ext cx="9022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oMath>
                  </m:oMathPara>
                </a14:m>
                <a:endParaRPr lang="zh-TW" altLang="en-US" sz="2400" dirty="0"/>
              </a:p>
            </p:txBody>
          </p:sp>
        </mc:Choice>
        <mc:Fallback xmlns="">
          <p:sp>
            <p:nvSpPr>
              <p:cNvPr id="79" name="文字方塊 137">
                <a:extLst>
                  <a:ext uri="{FF2B5EF4-FFF2-40B4-BE49-F238E27FC236}">
                    <a16:creationId xmlns:a16="http://schemas.microsoft.com/office/drawing/2014/main" id="{955EF34D-DD2D-450F-8241-79ED56545D50}"/>
                  </a:ext>
                </a:extLst>
              </p:cNvPr>
              <p:cNvSpPr txBox="1">
                <a:spLocks noRot="1" noChangeAspect="1" noMove="1" noResize="1" noEditPoints="1" noAdjustHandles="1" noChangeArrowheads="1" noChangeShapeType="1" noTextEdit="1"/>
              </p:cNvSpPr>
              <p:nvPr/>
            </p:nvSpPr>
            <p:spPr>
              <a:xfrm>
                <a:off x="1029335" y="4686014"/>
                <a:ext cx="902235" cy="46166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字方塊 138">
                <a:extLst>
                  <a:ext uri="{FF2B5EF4-FFF2-40B4-BE49-F238E27FC236}">
                    <a16:creationId xmlns:a16="http://schemas.microsoft.com/office/drawing/2014/main" id="{81D45912-5D44-4C7E-856A-4FBB52350955}"/>
                  </a:ext>
                </a:extLst>
              </p:cNvPr>
              <p:cNvSpPr txBox="1"/>
              <p:nvPr/>
            </p:nvSpPr>
            <p:spPr>
              <a:xfrm>
                <a:off x="7029184" y="3813315"/>
                <a:ext cx="863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𝐶</m:t>
                      </m:r>
                    </m:oMath>
                  </m:oMathPara>
                </a14:m>
                <a:endParaRPr lang="zh-TW" altLang="en-US" sz="2400" dirty="0"/>
              </a:p>
            </p:txBody>
          </p:sp>
        </mc:Choice>
        <mc:Fallback xmlns="">
          <p:sp>
            <p:nvSpPr>
              <p:cNvPr id="80" name="文字方塊 138">
                <a:extLst>
                  <a:ext uri="{FF2B5EF4-FFF2-40B4-BE49-F238E27FC236}">
                    <a16:creationId xmlns:a16="http://schemas.microsoft.com/office/drawing/2014/main" id="{81D45912-5D44-4C7E-856A-4FBB52350955}"/>
                  </a:ext>
                </a:extLst>
              </p:cNvPr>
              <p:cNvSpPr txBox="1">
                <a:spLocks noRot="1" noChangeAspect="1" noMove="1" noResize="1" noEditPoints="1" noAdjustHandles="1" noChangeArrowheads="1" noChangeShapeType="1" noTextEdit="1"/>
              </p:cNvSpPr>
              <p:nvPr/>
            </p:nvSpPr>
            <p:spPr>
              <a:xfrm>
                <a:off x="7029184" y="3813315"/>
                <a:ext cx="863441" cy="46166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字方塊 140">
                <a:extLst>
                  <a:ext uri="{FF2B5EF4-FFF2-40B4-BE49-F238E27FC236}">
                    <a16:creationId xmlns:a16="http://schemas.microsoft.com/office/drawing/2014/main" id="{39BBF979-3AC1-4DD7-94CD-3B37C90441F4}"/>
                  </a:ext>
                </a:extLst>
              </p:cNvPr>
              <p:cNvSpPr txBox="1"/>
              <p:nvPr/>
            </p:nvSpPr>
            <p:spPr>
              <a:xfrm>
                <a:off x="10423667" y="5269002"/>
                <a:ext cx="488339"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𝐶</m:t>
                          </m:r>
                        </m:num>
                        <m:den>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den>
                      </m:f>
                    </m:oMath>
                  </m:oMathPara>
                </a14:m>
                <a:endParaRPr lang="zh-TW" altLang="en-US" sz="2400" dirty="0"/>
              </a:p>
            </p:txBody>
          </p:sp>
        </mc:Choice>
        <mc:Fallback xmlns="">
          <p:sp>
            <p:nvSpPr>
              <p:cNvPr id="81" name="文字方塊 140">
                <a:extLst>
                  <a:ext uri="{FF2B5EF4-FFF2-40B4-BE49-F238E27FC236}">
                    <a16:creationId xmlns:a16="http://schemas.microsoft.com/office/drawing/2014/main" id="{39BBF979-3AC1-4DD7-94CD-3B37C90441F4}"/>
                  </a:ext>
                </a:extLst>
              </p:cNvPr>
              <p:cNvSpPr txBox="1">
                <a:spLocks noRot="1" noChangeAspect="1" noMove="1" noResize="1" noEditPoints="1" noAdjustHandles="1" noChangeArrowheads="1" noChangeShapeType="1" noTextEdit="1"/>
              </p:cNvSpPr>
              <p:nvPr/>
            </p:nvSpPr>
            <p:spPr>
              <a:xfrm>
                <a:off x="10423667" y="5269002"/>
                <a:ext cx="488339" cy="702244"/>
              </a:xfrm>
              <a:prstGeom prst="rect">
                <a:avLst/>
              </a:prstGeom>
              <a:blipFill>
                <a:blip r:embed="rId20"/>
                <a:stretch>
                  <a:fillRect/>
                </a:stretch>
              </a:blipFill>
            </p:spPr>
            <p:txBody>
              <a:bodyPr/>
              <a:lstStyle/>
              <a:p>
                <a:r>
                  <a:rPr lang="zh-CN" altLang="en-US">
                    <a:noFill/>
                  </a:rPr>
                  <a:t> </a:t>
                </a:r>
              </a:p>
            </p:txBody>
          </p:sp>
        </mc:Fallback>
      </mc:AlternateContent>
      <p:sp>
        <p:nvSpPr>
          <p:cNvPr id="82" name="左-右雙向箭號 3">
            <a:extLst>
              <a:ext uri="{FF2B5EF4-FFF2-40B4-BE49-F238E27FC236}">
                <a16:creationId xmlns:a16="http://schemas.microsoft.com/office/drawing/2014/main" id="{86BFCED5-26F6-4389-A401-4680C77B8E68}"/>
              </a:ext>
            </a:extLst>
          </p:cNvPr>
          <p:cNvSpPr/>
          <p:nvPr/>
        </p:nvSpPr>
        <p:spPr>
          <a:xfrm rot="5400000">
            <a:off x="987114" y="4025362"/>
            <a:ext cx="965281" cy="511427"/>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83" name="左-右雙向箭號 135">
            <a:extLst>
              <a:ext uri="{FF2B5EF4-FFF2-40B4-BE49-F238E27FC236}">
                <a16:creationId xmlns:a16="http://schemas.microsoft.com/office/drawing/2014/main" id="{603B83AD-6D32-422F-A4E6-DC447C49A50F}"/>
              </a:ext>
            </a:extLst>
          </p:cNvPr>
          <p:cNvSpPr/>
          <p:nvPr/>
        </p:nvSpPr>
        <p:spPr>
          <a:xfrm rot="5400000">
            <a:off x="2326876" y="4082465"/>
            <a:ext cx="660247" cy="39627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84" name="左-右雙向箭號 139">
            <a:extLst>
              <a:ext uri="{FF2B5EF4-FFF2-40B4-BE49-F238E27FC236}">
                <a16:creationId xmlns:a16="http://schemas.microsoft.com/office/drawing/2014/main" id="{85506BDB-16D6-43EB-9A73-BCF36454E0F6}"/>
              </a:ext>
            </a:extLst>
          </p:cNvPr>
          <p:cNvSpPr/>
          <p:nvPr/>
        </p:nvSpPr>
        <p:spPr>
          <a:xfrm rot="5400000">
            <a:off x="3651368" y="4097470"/>
            <a:ext cx="482606" cy="26723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85" name="左-右雙向箭號 141">
            <a:extLst>
              <a:ext uri="{FF2B5EF4-FFF2-40B4-BE49-F238E27FC236}">
                <a16:creationId xmlns:a16="http://schemas.microsoft.com/office/drawing/2014/main" id="{D0D4A110-52B8-43EC-B1E4-A3431169F152}"/>
              </a:ext>
            </a:extLst>
          </p:cNvPr>
          <p:cNvSpPr>
            <a:spLocks noChangeAspect="1"/>
          </p:cNvSpPr>
          <p:nvPr/>
        </p:nvSpPr>
        <p:spPr>
          <a:xfrm rot="5400000">
            <a:off x="7340792" y="3122642"/>
            <a:ext cx="268770" cy="183094"/>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86" name="手繪多邊形 142">
            <a:extLst>
              <a:ext uri="{FF2B5EF4-FFF2-40B4-BE49-F238E27FC236}">
                <a16:creationId xmlns:a16="http://schemas.microsoft.com/office/drawing/2014/main" id="{0EDA0006-4863-4A75-90B2-FBCB24A83B79}"/>
              </a:ext>
            </a:extLst>
          </p:cNvPr>
          <p:cNvSpPr/>
          <p:nvPr/>
        </p:nvSpPr>
        <p:spPr>
          <a:xfrm>
            <a:off x="1933060" y="4136984"/>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143">
            <a:extLst>
              <a:ext uri="{FF2B5EF4-FFF2-40B4-BE49-F238E27FC236}">
                <a16:creationId xmlns:a16="http://schemas.microsoft.com/office/drawing/2014/main" id="{E225829E-48E6-43F2-A500-C694D8242739}"/>
              </a:ext>
            </a:extLst>
          </p:cNvPr>
          <p:cNvSpPr/>
          <p:nvPr/>
        </p:nvSpPr>
        <p:spPr>
          <a:xfrm>
            <a:off x="3267060" y="4171526"/>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圖說文字 153">
            <a:extLst>
              <a:ext uri="{FF2B5EF4-FFF2-40B4-BE49-F238E27FC236}">
                <a16:creationId xmlns:a16="http://schemas.microsoft.com/office/drawing/2014/main" id="{966A525E-540E-48E7-B383-9414EEFADA03}"/>
              </a:ext>
            </a:extLst>
          </p:cNvPr>
          <p:cNvSpPr/>
          <p:nvPr/>
        </p:nvSpPr>
        <p:spPr>
          <a:xfrm>
            <a:off x="572118" y="1308019"/>
            <a:ext cx="2643016" cy="564847"/>
          </a:xfrm>
          <a:prstGeom prst="wedgeRectCallout">
            <a:avLst>
              <a:gd name="adj1" fmla="val -15935"/>
              <a:gd name="adj2" fmla="val 19392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梯度变得更小</a:t>
            </a:r>
            <a:endParaRPr lang="zh-TW" altLang="en-US" sz="2400" dirty="0"/>
          </a:p>
        </p:txBody>
      </p:sp>
      <p:sp>
        <p:nvSpPr>
          <p:cNvPr id="89" name="左-右雙向箭號 154">
            <a:extLst>
              <a:ext uri="{FF2B5EF4-FFF2-40B4-BE49-F238E27FC236}">
                <a16:creationId xmlns:a16="http://schemas.microsoft.com/office/drawing/2014/main" id="{E5AC9CDD-4062-4975-A433-2B578C178480}"/>
              </a:ext>
            </a:extLst>
          </p:cNvPr>
          <p:cNvSpPr/>
          <p:nvPr/>
        </p:nvSpPr>
        <p:spPr>
          <a:xfrm rot="5400000">
            <a:off x="5790526" y="4091611"/>
            <a:ext cx="401721" cy="24092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nvGrpSpPr>
          <p:cNvPr id="90" name="群組 145">
            <a:extLst>
              <a:ext uri="{FF2B5EF4-FFF2-40B4-BE49-F238E27FC236}">
                <a16:creationId xmlns:a16="http://schemas.microsoft.com/office/drawing/2014/main" id="{E9EBA634-6BD2-4180-A256-F159B1FC0838}"/>
              </a:ext>
            </a:extLst>
          </p:cNvPr>
          <p:cNvGrpSpPr/>
          <p:nvPr/>
        </p:nvGrpSpPr>
        <p:grpSpPr>
          <a:xfrm>
            <a:off x="4395404" y="1850219"/>
            <a:ext cx="4334480" cy="3410426"/>
            <a:chOff x="3826273" y="2417879"/>
            <a:chExt cx="4334480" cy="3410426"/>
          </a:xfrm>
        </p:grpSpPr>
        <p:pic>
          <p:nvPicPr>
            <p:cNvPr id="91" name="圖片 146">
              <a:extLst>
                <a:ext uri="{FF2B5EF4-FFF2-40B4-BE49-F238E27FC236}">
                  <a16:creationId xmlns:a16="http://schemas.microsoft.com/office/drawing/2014/main" id="{EEE37628-31E5-46A4-B2C8-E356AB0E60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26273" y="2417879"/>
              <a:ext cx="4334480" cy="3410426"/>
            </a:xfrm>
            <a:prstGeom prst="rect">
              <a:avLst/>
            </a:prstGeom>
            <a:ln w="38100">
              <a:solidFill>
                <a:schemeClr val="tx1"/>
              </a:solidFill>
            </a:ln>
          </p:spPr>
        </p:pic>
        <p:cxnSp>
          <p:nvCxnSpPr>
            <p:cNvPr id="92" name="直線接點 147">
              <a:extLst>
                <a:ext uri="{FF2B5EF4-FFF2-40B4-BE49-F238E27FC236}">
                  <a16:creationId xmlns:a16="http://schemas.microsoft.com/office/drawing/2014/main" id="{F6FAD28A-B87F-40CE-816C-D29CBB4B8E08}"/>
                </a:ext>
              </a:extLst>
            </p:cNvPr>
            <p:cNvCxnSpPr/>
            <p:nvPr/>
          </p:nvCxnSpPr>
          <p:spPr>
            <a:xfrm>
              <a:off x="6696058" y="3528555"/>
              <a:ext cx="0" cy="151344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接點 148">
              <a:extLst>
                <a:ext uri="{FF2B5EF4-FFF2-40B4-BE49-F238E27FC236}">
                  <a16:creationId xmlns:a16="http://schemas.microsoft.com/office/drawing/2014/main" id="{12CC172C-6CEB-413F-B1B9-5B315646535C}"/>
                </a:ext>
              </a:extLst>
            </p:cNvPr>
            <p:cNvCxnSpPr/>
            <p:nvPr/>
          </p:nvCxnSpPr>
          <p:spPr>
            <a:xfrm>
              <a:off x="7643303" y="3326101"/>
              <a:ext cx="0" cy="171590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4" name="直線接點 149">
              <a:extLst>
                <a:ext uri="{FF2B5EF4-FFF2-40B4-BE49-F238E27FC236}">
                  <a16:creationId xmlns:a16="http://schemas.microsoft.com/office/drawing/2014/main" id="{E6020BFF-E38B-4E99-A250-53C092CC459A}"/>
                </a:ext>
              </a:extLst>
            </p:cNvPr>
            <p:cNvCxnSpPr/>
            <p:nvPr/>
          </p:nvCxnSpPr>
          <p:spPr>
            <a:xfrm flipH="1">
              <a:off x="5917019" y="3287769"/>
              <a:ext cx="1726284"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95" name="直線接點 150">
              <a:extLst>
                <a:ext uri="{FF2B5EF4-FFF2-40B4-BE49-F238E27FC236}">
                  <a16:creationId xmlns:a16="http://schemas.microsoft.com/office/drawing/2014/main" id="{95975C2F-CF2F-4F46-BB20-846B44C397A9}"/>
                </a:ext>
              </a:extLst>
            </p:cNvPr>
            <p:cNvCxnSpPr/>
            <p:nvPr/>
          </p:nvCxnSpPr>
          <p:spPr>
            <a:xfrm flipH="1">
              <a:off x="5917018" y="3528555"/>
              <a:ext cx="772745"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96" name="文字方塊 151">
              <a:extLst>
                <a:ext uri="{FF2B5EF4-FFF2-40B4-BE49-F238E27FC236}">
                  <a16:creationId xmlns:a16="http://schemas.microsoft.com/office/drawing/2014/main" id="{C373AC9D-CEE4-451B-BED3-B113E0576ADE}"/>
                </a:ext>
              </a:extLst>
            </p:cNvPr>
            <p:cNvSpPr txBox="1"/>
            <p:nvPr/>
          </p:nvSpPr>
          <p:spPr>
            <a:xfrm>
              <a:off x="6598003" y="4959396"/>
              <a:ext cx="1139472" cy="830997"/>
            </a:xfrm>
            <a:prstGeom prst="rect">
              <a:avLst/>
            </a:prstGeom>
            <a:noFill/>
          </p:spPr>
          <p:txBody>
            <a:bodyPr wrap="square" rtlCol="0">
              <a:spAutoFit/>
            </a:bodyPr>
            <a:lstStyle/>
            <a:p>
              <a:pPr algn="ctr"/>
              <a:r>
                <a:rPr lang="zh-CN" altLang="en-US" sz="2400" dirty="0"/>
                <a:t>大的输入</a:t>
              </a:r>
              <a:endParaRPr lang="zh-TW" altLang="en-US" sz="2400" dirty="0"/>
            </a:p>
          </p:txBody>
        </p:sp>
        <p:sp>
          <p:nvSpPr>
            <p:cNvPr id="97" name="文字方塊 152">
              <a:extLst>
                <a:ext uri="{FF2B5EF4-FFF2-40B4-BE49-F238E27FC236}">
                  <a16:creationId xmlns:a16="http://schemas.microsoft.com/office/drawing/2014/main" id="{50F2F930-66DA-442B-9592-D54A6C984185}"/>
                </a:ext>
              </a:extLst>
            </p:cNvPr>
            <p:cNvSpPr txBox="1"/>
            <p:nvPr/>
          </p:nvSpPr>
          <p:spPr>
            <a:xfrm>
              <a:off x="4777545" y="2964063"/>
              <a:ext cx="1139472" cy="830997"/>
            </a:xfrm>
            <a:prstGeom prst="rect">
              <a:avLst/>
            </a:prstGeom>
            <a:noFill/>
          </p:spPr>
          <p:txBody>
            <a:bodyPr wrap="square" rtlCol="0">
              <a:spAutoFit/>
            </a:bodyPr>
            <a:lstStyle/>
            <a:p>
              <a:pPr algn="ctr"/>
              <a:r>
                <a:rPr lang="zh-CN" altLang="en-US" sz="2400" dirty="0"/>
                <a:t>小的输出</a:t>
              </a:r>
              <a:endParaRPr lang="zh-TW" altLang="en-US" sz="2400" dirty="0"/>
            </a:p>
          </p:txBody>
        </p:sp>
      </p:grpSp>
      <p:sp>
        <p:nvSpPr>
          <p:cNvPr id="98" name="矩形 97">
            <a:extLst>
              <a:ext uri="{FF2B5EF4-FFF2-40B4-BE49-F238E27FC236}">
                <a16:creationId xmlns:a16="http://schemas.microsoft.com/office/drawing/2014/main" id="{4A4F8921-20ED-4E27-A186-C7C0DEBBC0EE}"/>
              </a:ext>
            </a:extLst>
          </p:cNvPr>
          <p:cNvSpPr/>
          <p:nvPr/>
        </p:nvSpPr>
        <p:spPr>
          <a:xfrm>
            <a:off x="8914762" y="4472392"/>
            <a:ext cx="2169184" cy="369332"/>
          </a:xfrm>
          <a:prstGeom prst="rect">
            <a:avLst/>
          </a:prstGeom>
        </p:spPr>
        <p:txBody>
          <a:bodyPr wrap="none">
            <a:spAutoFit/>
          </a:bodyPr>
          <a:lstStyle/>
          <a:p>
            <a:r>
              <a:rPr lang="zh-CN" altLang="en-US" dirty="0">
                <a:solidFill>
                  <a:srgbClr val="1A1A1A"/>
                </a:solidFill>
              </a:rPr>
              <a:t>导数范围： </a:t>
            </a:r>
            <a:r>
              <a:rPr lang="en-US" altLang="zh-CN" dirty="0">
                <a:solidFill>
                  <a:srgbClr val="1A1A1A"/>
                </a:solidFill>
              </a:rPr>
              <a:t>(0, 0.25]</a:t>
            </a:r>
            <a:endParaRPr lang="zh-CN" altLang="en-US" dirty="0"/>
          </a:p>
        </p:txBody>
      </p:sp>
    </p:spTree>
    <p:extLst>
      <p:ext uri="{BB962C8B-B14F-4D97-AF65-F5344CB8AC3E}">
        <p14:creationId xmlns:p14="http://schemas.microsoft.com/office/powerpoint/2010/main" val="411232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81" grpId="0"/>
      <p:bldP spid="82" grpId="0" animBg="1"/>
      <p:bldP spid="83" grpId="0" animBg="1"/>
      <p:bldP spid="84" grpId="0" animBg="1"/>
      <p:bldP spid="85" grpId="0" animBg="1"/>
      <p:bldP spid="8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dirty="0"/>
              <a:t>解决梯度消失问题</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a:xfrm>
            <a:off x="1097280" y="1240778"/>
            <a:ext cx="11094720" cy="5060447"/>
          </a:xfrm>
        </p:spPr>
        <p:txBody>
          <a:bodyPr/>
          <a:lstStyle/>
          <a:p>
            <a:pPr marL="0" indent="0">
              <a:buNone/>
            </a:pPr>
            <a:r>
              <a:rPr lang="en-US" altLang="zh-CN" dirty="0"/>
              <a:t>1. </a:t>
            </a:r>
            <a:r>
              <a:rPr lang="zh-CN" altLang="en-US" dirty="0"/>
              <a:t>正确初始化权重矩阵𝑊 可以减轻梯度消失问题</a:t>
            </a:r>
            <a:endParaRPr lang="en-US" altLang="zh-CN" dirty="0"/>
          </a:p>
          <a:p>
            <a:pPr marL="0" indent="0">
              <a:buNone/>
            </a:pPr>
            <a:r>
              <a:rPr lang="en-US" altLang="zh-CN" dirty="0"/>
              <a:t>2. </a:t>
            </a:r>
            <a:r>
              <a:rPr lang="zh-CN" altLang="en-US" dirty="0"/>
              <a:t>使用</a:t>
            </a:r>
            <a:r>
              <a:rPr lang="en-US" altLang="zh-CN" dirty="0" err="1"/>
              <a:t>ReLU</a:t>
            </a:r>
            <a:r>
              <a:rPr lang="en-US" altLang="zh-CN" dirty="0"/>
              <a:t> </a:t>
            </a:r>
            <a:r>
              <a:rPr lang="zh-CN" altLang="en-US" dirty="0"/>
              <a:t>而不是</a:t>
            </a:r>
            <a:r>
              <a:rPr lang="en-US" altLang="zh-CN" dirty="0"/>
              <a:t>tanh</a:t>
            </a:r>
            <a:r>
              <a:rPr lang="zh-CN" altLang="en-US" dirty="0"/>
              <a:t>和作为激活函数</a:t>
            </a:r>
            <a:endParaRPr lang="en-US" altLang="zh-CN" dirty="0"/>
          </a:p>
          <a:p>
            <a:pPr marL="0" indent="0">
              <a:buNone/>
            </a:pPr>
            <a:r>
              <a:rPr lang="en-HK" altLang="zh-CN" i="1" dirty="0" err="1"/>
              <a:t>ReLU</a:t>
            </a:r>
            <a:r>
              <a:rPr lang="en-HK" altLang="zh-CN" i="1" dirty="0"/>
              <a:t> </a:t>
            </a:r>
            <a:r>
              <a:rPr lang="zh-CN" altLang="en-US" i="1" dirty="0"/>
              <a:t>的梯度只有</a:t>
            </a:r>
            <a:r>
              <a:rPr lang="en-HK" altLang="zh-CN" i="1" dirty="0"/>
              <a:t>0 or 1, </a:t>
            </a:r>
            <a:r>
              <a:rPr lang="zh-CN" altLang="en-US" i="1" dirty="0"/>
              <a:t>所以他不容易导致梯度消失</a:t>
            </a:r>
            <a:endParaRPr lang="en-US" altLang="zh-CN" i="1" dirty="0"/>
          </a:p>
          <a:p>
            <a:pPr marL="0" indent="0">
              <a:buNone/>
            </a:pPr>
            <a:r>
              <a:rPr lang="en-US" altLang="zh-CN" i="1" dirty="0"/>
              <a:t>3. </a:t>
            </a:r>
            <a:r>
              <a:rPr lang="zh-CN" altLang="en-US" dirty="0"/>
              <a:t>使用长短期记忆网络</a:t>
            </a:r>
            <a:r>
              <a:rPr lang="en-US" altLang="zh-CN" dirty="0"/>
              <a:t>LSTM</a:t>
            </a:r>
            <a:r>
              <a:rPr lang="zh-CN" altLang="en-US" dirty="0"/>
              <a:t>，或门控网络</a:t>
            </a:r>
            <a:endParaRPr lang="en-US" altLang="zh-CN" dirty="0"/>
          </a:p>
          <a:p>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118444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en-US" altLang="zh-CN" dirty="0"/>
              <a:t>LSTM</a:t>
            </a:r>
            <a:endParaRPr lang="zh-CN" altLang="en-US" dirty="0"/>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r>
              <a:rPr lang="zh-CN" altLang="en-US" sz="2400" dirty="0"/>
              <a:t>梯度消失问题使得神经网络难以学习长期依赖。</a:t>
            </a:r>
            <a:r>
              <a:rPr lang="en-US" altLang="zh-CN" sz="2400" dirty="0"/>
              <a:t>LSTM</a:t>
            </a:r>
            <a:r>
              <a:rPr lang="zh-CN" altLang="en-US" sz="2400" dirty="0"/>
              <a:t>（</a:t>
            </a:r>
            <a:r>
              <a:rPr lang="en-US" altLang="zh-CN" sz="2400" dirty="0" err="1"/>
              <a:t>Hochreiter</a:t>
            </a:r>
            <a:r>
              <a:rPr lang="en-US" altLang="zh-CN" sz="2400" dirty="0"/>
              <a:t>,</a:t>
            </a:r>
            <a:r>
              <a:rPr lang="zh-CN" altLang="en-US" sz="2400" dirty="0"/>
              <a:t> </a:t>
            </a:r>
            <a:r>
              <a:rPr lang="en-US" altLang="zh-CN" sz="2400" dirty="0" err="1"/>
              <a:t>Schmidhuber</a:t>
            </a:r>
            <a:r>
              <a:rPr lang="zh-CN" altLang="en-US" sz="2400" dirty="0"/>
              <a:t>，</a:t>
            </a:r>
            <a:r>
              <a:rPr lang="en-US" altLang="zh-CN" sz="2400" dirty="0"/>
              <a:t>1997</a:t>
            </a:r>
            <a:r>
              <a:rPr lang="zh-CN" altLang="en-US" sz="2400" dirty="0"/>
              <a:t>）通过门控机制来对抗梯度消失问题。</a:t>
            </a:r>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7" name="图片 6">
            <a:extLst>
              <a:ext uri="{FF2B5EF4-FFF2-40B4-BE49-F238E27FC236}">
                <a16:creationId xmlns:a16="http://schemas.microsoft.com/office/drawing/2014/main" id="{89B80D61-03E4-408F-9902-88135B575C11}"/>
              </a:ext>
            </a:extLst>
          </p:cNvPr>
          <p:cNvPicPr>
            <a:picLocks noChangeAspect="1"/>
          </p:cNvPicPr>
          <p:nvPr/>
        </p:nvPicPr>
        <p:blipFill>
          <a:blip r:embed="rId2"/>
          <a:stretch>
            <a:fillRect/>
          </a:stretch>
        </p:blipFill>
        <p:spPr>
          <a:xfrm>
            <a:off x="1097280" y="2696317"/>
            <a:ext cx="4177971" cy="1465366"/>
          </a:xfrm>
          <a:prstGeom prst="rect">
            <a:avLst/>
          </a:prstGeom>
        </p:spPr>
      </p:pic>
      <p:pic>
        <p:nvPicPr>
          <p:cNvPr id="8" name="图片 7">
            <a:extLst>
              <a:ext uri="{FF2B5EF4-FFF2-40B4-BE49-F238E27FC236}">
                <a16:creationId xmlns:a16="http://schemas.microsoft.com/office/drawing/2014/main" id="{E4545B29-2A3C-49A9-AE05-1CD87DDD0CCC}"/>
              </a:ext>
            </a:extLst>
          </p:cNvPr>
          <p:cNvPicPr>
            <a:picLocks noChangeAspect="1"/>
          </p:cNvPicPr>
          <p:nvPr/>
        </p:nvPicPr>
        <p:blipFill>
          <a:blip r:embed="rId3"/>
          <a:stretch>
            <a:fillRect/>
          </a:stretch>
        </p:blipFill>
        <p:spPr>
          <a:xfrm>
            <a:off x="5902147" y="2564279"/>
            <a:ext cx="4654323" cy="1729442"/>
          </a:xfrm>
          <a:prstGeom prst="rect">
            <a:avLst/>
          </a:prstGeom>
        </p:spPr>
      </p:pic>
      <p:sp>
        <p:nvSpPr>
          <p:cNvPr id="9" name="文本框 8">
            <a:extLst>
              <a:ext uri="{FF2B5EF4-FFF2-40B4-BE49-F238E27FC236}">
                <a16:creationId xmlns:a16="http://schemas.microsoft.com/office/drawing/2014/main" id="{F986BF75-E37C-4D3F-9D91-0B561605F043}"/>
              </a:ext>
            </a:extLst>
          </p:cNvPr>
          <p:cNvSpPr txBox="1"/>
          <p:nvPr/>
        </p:nvSpPr>
        <p:spPr>
          <a:xfrm>
            <a:off x="2320555" y="4616769"/>
            <a:ext cx="2270928" cy="369332"/>
          </a:xfrm>
          <a:prstGeom prst="rect">
            <a:avLst/>
          </a:prstGeom>
          <a:noFill/>
        </p:spPr>
        <p:txBody>
          <a:bodyPr wrap="square" rtlCol="0">
            <a:spAutoFit/>
          </a:bodyPr>
          <a:lstStyle/>
          <a:p>
            <a:r>
              <a:rPr lang="zh-CN" altLang="en-US" dirty="0"/>
              <a:t>传统</a:t>
            </a:r>
            <a:r>
              <a:rPr lang="en-US" altLang="zh-CN" dirty="0"/>
              <a:t> RNN</a:t>
            </a:r>
            <a:endParaRPr lang="zh-CN" altLang="en-US" dirty="0"/>
          </a:p>
        </p:txBody>
      </p:sp>
      <p:sp>
        <p:nvSpPr>
          <p:cNvPr id="10" name="文本框 9">
            <a:extLst>
              <a:ext uri="{FF2B5EF4-FFF2-40B4-BE49-F238E27FC236}">
                <a16:creationId xmlns:a16="http://schemas.microsoft.com/office/drawing/2014/main" id="{B0B954FA-3B53-4C98-9FB0-264E7C28842B}"/>
              </a:ext>
            </a:extLst>
          </p:cNvPr>
          <p:cNvSpPr txBox="1"/>
          <p:nvPr/>
        </p:nvSpPr>
        <p:spPr>
          <a:xfrm>
            <a:off x="7629530" y="4616769"/>
            <a:ext cx="2270928" cy="369332"/>
          </a:xfrm>
          <a:prstGeom prst="rect">
            <a:avLst/>
          </a:prstGeom>
          <a:noFill/>
        </p:spPr>
        <p:txBody>
          <a:bodyPr wrap="square" rtlCol="0">
            <a:spAutoFit/>
          </a:bodyPr>
          <a:lstStyle/>
          <a:p>
            <a:r>
              <a:rPr lang="en-US" altLang="zh-CN" dirty="0"/>
              <a:t>LSTM</a:t>
            </a:r>
            <a:endParaRPr lang="zh-CN" altLang="en-US" dirty="0"/>
          </a:p>
        </p:txBody>
      </p:sp>
    </p:spTree>
    <p:extLst>
      <p:ext uri="{BB962C8B-B14F-4D97-AF65-F5344CB8AC3E}">
        <p14:creationId xmlns:p14="http://schemas.microsoft.com/office/powerpoint/2010/main" val="2426182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en-US" altLang="zh-CN" dirty="0"/>
              <a:t>LSTM </a:t>
            </a:r>
            <a:r>
              <a:rPr lang="zh-CN" altLang="en-US" dirty="0"/>
              <a:t>的核心思想</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r>
              <a:rPr lang="en-US" altLang="zh-CN" dirty="0"/>
              <a:t>LSTM</a:t>
            </a:r>
            <a:r>
              <a:rPr lang="zh-CN" altLang="en-US" dirty="0"/>
              <a:t>的关键是细胞状态，即贯穿图顶部的水平线。</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7" name="图片 6">
            <a:extLst>
              <a:ext uri="{FF2B5EF4-FFF2-40B4-BE49-F238E27FC236}">
                <a16:creationId xmlns:a16="http://schemas.microsoft.com/office/drawing/2014/main" id="{0C220AFA-B76A-407D-87AB-3D7F59CB2384}"/>
              </a:ext>
            </a:extLst>
          </p:cNvPr>
          <p:cNvPicPr>
            <a:picLocks noChangeAspect="1"/>
          </p:cNvPicPr>
          <p:nvPr/>
        </p:nvPicPr>
        <p:blipFill>
          <a:blip r:embed="rId3"/>
          <a:stretch>
            <a:fillRect/>
          </a:stretch>
        </p:blipFill>
        <p:spPr>
          <a:xfrm>
            <a:off x="3750311" y="2365916"/>
            <a:ext cx="4787571" cy="2688405"/>
          </a:xfrm>
          <a:prstGeom prst="rect">
            <a:avLst/>
          </a:prstGeom>
        </p:spPr>
      </p:pic>
      <p:sp>
        <p:nvSpPr>
          <p:cNvPr id="8" name="矩形 7">
            <a:extLst>
              <a:ext uri="{FF2B5EF4-FFF2-40B4-BE49-F238E27FC236}">
                <a16:creationId xmlns:a16="http://schemas.microsoft.com/office/drawing/2014/main" id="{5D259DA8-44DD-4833-ABFE-0FBDA25599E4}"/>
              </a:ext>
            </a:extLst>
          </p:cNvPr>
          <p:cNvSpPr/>
          <p:nvPr/>
        </p:nvSpPr>
        <p:spPr>
          <a:xfrm>
            <a:off x="979517" y="5259456"/>
            <a:ext cx="10761785" cy="369332"/>
          </a:xfrm>
          <a:prstGeom prst="rect">
            <a:avLst/>
          </a:prstGeom>
        </p:spPr>
        <p:txBody>
          <a:bodyPr wrap="square">
            <a:spAutoFit/>
          </a:bodyPr>
          <a:lstStyle/>
          <a:p>
            <a:r>
              <a:rPr lang="en-US" altLang="zh-CN" dirty="0">
                <a:solidFill>
                  <a:srgbClr val="333333"/>
                </a:solidFill>
              </a:rPr>
              <a:t>LSTM</a:t>
            </a:r>
            <a:r>
              <a:rPr lang="zh-CN" altLang="en-US" dirty="0">
                <a:solidFill>
                  <a:srgbClr val="333333"/>
                </a:solidFill>
              </a:rPr>
              <a:t>通过</a:t>
            </a:r>
            <a:r>
              <a:rPr lang="zh-CN" altLang="en-US" dirty="0"/>
              <a:t> </a:t>
            </a:r>
            <a:r>
              <a:rPr lang="zh-CN" altLang="en-US" b="1" dirty="0">
                <a:solidFill>
                  <a:srgbClr val="0000FF"/>
                </a:solidFill>
              </a:rPr>
              <a:t>门（</a:t>
            </a:r>
            <a:r>
              <a:rPr lang="en-US" altLang="zh-CN" b="1" dirty="0">
                <a:solidFill>
                  <a:srgbClr val="0000FF"/>
                </a:solidFill>
              </a:rPr>
              <a:t>gates</a:t>
            </a:r>
            <a:r>
              <a:rPr lang="zh-CN" altLang="en-US" b="1" dirty="0">
                <a:solidFill>
                  <a:srgbClr val="0000FF"/>
                </a:solidFill>
              </a:rPr>
              <a:t>）</a:t>
            </a:r>
            <a:r>
              <a:rPr lang="zh-CN" altLang="en-US" dirty="0">
                <a:solidFill>
                  <a:srgbClr val="0000FF"/>
                </a:solidFill>
              </a:rPr>
              <a:t> </a:t>
            </a:r>
            <a:r>
              <a:rPr lang="zh-CN" altLang="en-US" dirty="0"/>
              <a:t>结构实现</a:t>
            </a:r>
            <a:r>
              <a:rPr lang="zh-CN" altLang="en-US" sz="1800" b="0" i="0" kern="1200" dirty="0">
                <a:solidFill>
                  <a:schemeClr val="tx1"/>
                </a:solidFill>
                <a:effectLst/>
                <a:latin typeface="+mn-lt"/>
                <a:ea typeface="+mn-ea"/>
                <a:cs typeface="+mn-cs"/>
              </a:rPr>
              <a:t>添加或者删除信息</a:t>
            </a:r>
            <a:endParaRPr lang="zh-CN" altLang="en-US" dirty="0"/>
          </a:p>
        </p:txBody>
      </p:sp>
    </p:spTree>
    <p:extLst>
      <p:ext uri="{BB962C8B-B14F-4D97-AF65-F5344CB8AC3E}">
        <p14:creationId xmlns:p14="http://schemas.microsoft.com/office/powerpoint/2010/main" val="1757612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门结构</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7" name="图片 6">
            <a:extLst>
              <a:ext uri="{FF2B5EF4-FFF2-40B4-BE49-F238E27FC236}">
                <a16:creationId xmlns:a16="http://schemas.microsoft.com/office/drawing/2014/main" id="{B955E7F8-DC37-4B69-91A7-2231B02BE27D}"/>
              </a:ext>
            </a:extLst>
          </p:cNvPr>
          <p:cNvPicPr>
            <a:picLocks noChangeAspect="1"/>
          </p:cNvPicPr>
          <p:nvPr/>
        </p:nvPicPr>
        <p:blipFill>
          <a:blip r:embed="rId3"/>
          <a:stretch>
            <a:fillRect/>
          </a:stretch>
        </p:blipFill>
        <p:spPr>
          <a:xfrm>
            <a:off x="5306523" y="2171700"/>
            <a:ext cx="1438275" cy="1257300"/>
          </a:xfrm>
          <a:prstGeom prst="rect">
            <a:avLst/>
          </a:prstGeom>
        </p:spPr>
      </p:pic>
      <p:sp>
        <p:nvSpPr>
          <p:cNvPr id="8" name="矩形 7">
            <a:extLst>
              <a:ext uri="{FF2B5EF4-FFF2-40B4-BE49-F238E27FC236}">
                <a16:creationId xmlns:a16="http://schemas.microsoft.com/office/drawing/2014/main" id="{69E207E7-67B8-49A7-82D3-516CA7E0CCB1}"/>
              </a:ext>
            </a:extLst>
          </p:cNvPr>
          <p:cNvSpPr/>
          <p:nvPr/>
        </p:nvSpPr>
        <p:spPr>
          <a:xfrm>
            <a:off x="1097280" y="1323022"/>
            <a:ext cx="10287502" cy="369332"/>
          </a:xfrm>
          <a:prstGeom prst="rect">
            <a:avLst/>
          </a:prstGeom>
        </p:spPr>
        <p:txBody>
          <a:bodyPr wrap="square">
            <a:spAutoFit/>
          </a:bodyPr>
          <a:lstStyle/>
          <a:p>
            <a:r>
              <a:rPr lang="zh-CN" altLang="en-US" dirty="0"/>
              <a:t>门 可以实现选择性地让信息通过，主要是通过一个 </a:t>
            </a:r>
            <a:r>
              <a:rPr lang="en-US" altLang="zh-CN" dirty="0"/>
              <a:t>sigmoid </a:t>
            </a:r>
            <a:r>
              <a:rPr lang="zh-CN" altLang="en-US" dirty="0"/>
              <a:t>的神经层 和一个逐点相乘的操作来实现的。 </a:t>
            </a:r>
          </a:p>
        </p:txBody>
      </p:sp>
      <p:sp>
        <p:nvSpPr>
          <p:cNvPr id="9" name="矩形 8">
            <a:extLst>
              <a:ext uri="{FF2B5EF4-FFF2-40B4-BE49-F238E27FC236}">
                <a16:creationId xmlns:a16="http://schemas.microsoft.com/office/drawing/2014/main" id="{817E3924-2966-4D55-B2D3-3CCBE018D92C}"/>
              </a:ext>
            </a:extLst>
          </p:cNvPr>
          <p:cNvSpPr/>
          <p:nvPr/>
        </p:nvSpPr>
        <p:spPr>
          <a:xfrm>
            <a:off x="1008184" y="3614405"/>
            <a:ext cx="10527323" cy="923330"/>
          </a:xfrm>
          <a:prstGeom prst="rect">
            <a:avLst/>
          </a:prstGeom>
        </p:spPr>
        <p:txBody>
          <a:bodyPr wrap="square">
            <a:spAutoFit/>
          </a:bodyPr>
          <a:lstStyle/>
          <a:p>
            <a:r>
              <a:rPr lang="en-US" altLang="zh-CN" dirty="0">
                <a:solidFill>
                  <a:srgbClr val="333333"/>
                </a:solidFill>
              </a:rPr>
              <a:t>sigmoid </a:t>
            </a:r>
            <a:r>
              <a:rPr lang="zh-CN" altLang="en-US" dirty="0">
                <a:solidFill>
                  <a:srgbClr val="333333"/>
                </a:solidFill>
              </a:rPr>
              <a:t>层输出（是一个向量）的每个元素都是一个在 </a:t>
            </a:r>
            <a:r>
              <a:rPr lang="en-US" altLang="zh-CN" dirty="0">
                <a:solidFill>
                  <a:srgbClr val="333333"/>
                </a:solidFill>
              </a:rPr>
              <a:t>0 </a:t>
            </a:r>
            <a:r>
              <a:rPr lang="zh-CN" altLang="en-US" dirty="0">
                <a:solidFill>
                  <a:srgbClr val="333333"/>
                </a:solidFill>
              </a:rPr>
              <a:t>和 </a:t>
            </a:r>
            <a:r>
              <a:rPr lang="en-US" altLang="zh-CN" dirty="0">
                <a:solidFill>
                  <a:srgbClr val="333333"/>
                </a:solidFill>
              </a:rPr>
              <a:t>1 </a:t>
            </a:r>
            <a:r>
              <a:rPr lang="zh-CN" altLang="en-US" dirty="0">
                <a:solidFill>
                  <a:srgbClr val="333333"/>
                </a:solidFill>
              </a:rPr>
              <a:t>之间的实数，表示让对应信息通过的权重（或者占比）。比如， </a:t>
            </a:r>
            <a:r>
              <a:rPr lang="en-US" altLang="zh-CN" dirty="0">
                <a:solidFill>
                  <a:srgbClr val="333333"/>
                </a:solidFill>
              </a:rPr>
              <a:t>0 </a:t>
            </a:r>
            <a:r>
              <a:rPr lang="zh-CN" altLang="en-US" dirty="0">
                <a:solidFill>
                  <a:srgbClr val="333333"/>
                </a:solidFill>
              </a:rPr>
              <a:t>表示“不让任何信息通过”， </a:t>
            </a:r>
            <a:r>
              <a:rPr lang="en-US" altLang="zh-CN" dirty="0">
                <a:solidFill>
                  <a:srgbClr val="333333"/>
                </a:solidFill>
              </a:rPr>
              <a:t>1 </a:t>
            </a:r>
            <a:r>
              <a:rPr lang="zh-CN" altLang="en-US" dirty="0">
                <a:solidFill>
                  <a:srgbClr val="333333"/>
                </a:solidFill>
              </a:rPr>
              <a:t>表示“让所有信息通过”。</a:t>
            </a:r>
            <a:br>
              <a:rPr lang="en-US" altLang="zh-CN" dirty="0"/>
            </a:br>
            <a:endParaRPr lang="zh-CN" altLang="en-US" dirty="0"/>
          </a:p>
        </p:txBody>
      </p:sp>
      <p:sp>
        <p:nvSpPr>
          <p:cNvPr id="10" name="矩形 9">
            <a:extLst>
              <a:ext uri="{FF2B5EF4-FFF2-40B4-BE49-F238E27FC236}">
                <a16:creationId xmlns:a16="http://schemas.microsoft.com/office/drawing/2014/main" id="{F549F7F1-0395-4076-A983-3A534995863B}"/>
              </a:ext>
            </a:extLst>
          </p:cNvPr>
          <p:cNvSpPr/>
          <p:nvPr/>
        </p:nvSpPr>
        <p:spPr>
          <a:xfrm>
            <a:off x="1008184" y="4713929"/>
            <a:ext cx="9724795" cy="923330"/>
          </a:xfrm>
          <a:prstGeom prst="rect">
            <a:avLst/>
          </a:prstGeom>
        </p:spPr>
        <p:txBody>
          <a:bodyPr wrap="square">
            <a:spAutoFit/>
          </a:bodyPr>
          <a:lstStyle/>
          <a:p>
            <a:pPr algn="just"/>
            <a:r>
              <a:rPr lang="zh-CN" altLang="en-US" dirty="0"/>
              <a:t>每个 </a:t>
            </a:r>
            <a:r>
              <a:rPr lang="en-US" altLang="zh-CN" dirty="0"/>
              <a:t>LSTM </a:t>
            </a:r>
            <a:r>
              <a:rPr lang="zh-CN" altLang="en-US" dirty="0"/>
              <a:t>有三个这样的门结构，来实现记忆和控制信息。</a:t>
            </a:r>
            <a:endParaRPr lang="en-US" altLang="zh-CN" dirty="0">
              <a:solidFill>
                <a:srgbClr val="333333"/>
              </a:solidFill>
            </a:endParaRPr>
          </a:p>
          <a:p>
            <a:br>
              <a:rPr lang="en-US" altLang="zh-CN" dirty="0"/>
            </a:br>
            <a:endParaRPr lang="zh-CN" altLang="en-US" dirty="0"/>
          </a:p>
        </p:txBody>
      </p:sp>
    </p:spTree>
    <p:extLst>
      <p:ext uri="{BB962C8B-B14F-4D97-AF65-F5344CB8AC3E}">
        <p14:creationId xmlns:p14="http://schemas.microsoft.com/office/powerpoint/2010/main" val="798615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遗忘门</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7" name="图片 6">
            <a:extLst>
              <a:ext uri="{FF2B5EF4-FFF2-40B4-BE49-F238E27FC236}">
                <a16:creationId xmlns:a16="http://schemas.microsoft.com/office/drawing/2014/main" id="{D5BAFF39-DB59-4B75-8F9D-68E1B19AC3FE}"/>
              </a:ext>
            </a:extLst>
          </p:cNvPr>
          <p:cNvPicPr>
            <a:picLocks noChangeAspect="1"/>
          </p:cNvPicPr>
          <p:nvPr/>
        </p:nvPicPr>
        <p:blipFill>
          <a:blip r:embed="rId3"/>
          <a:stretch>
            <a:fillRect/>
          </a:stretch>
        </p:blipFill>
        <p:spPr>
          <a:xfrm>
            <a:off x="1097280" y="1363969"/>
            <a:ext cx="6334125" cy="2190750"/>
          </a:xfrm>
          <a:prstGeom prst="rect">
            <a:avLst/>
          </a:prstGeom>
        </p:spPr>
      </p:pic>
      <p:sp>
        <p:nvSpPr>
          <p:cNvPr id="8" name="矩形 7">
            <a:extLst>
              <a:ext uri="{FF2B5EF4-FFF2-40B4-BE49-F238E27FC236}">
                <a16:creationId xmlns:a16="http://schemas.microsoft.com/office/drawing/2014/main" id="{75FCE0BB-3F12-4199-9976-A2988430EA3B}"/>
              </a:ext>
            </a:extLst>
          </p:cNvPr>
          <p:cNvSpPr/>
          <p:nvPr/>
        </p:nvSpPr>
        <p:spPr>
          <a:xfrm>
            <a:off x="1097279" y="3795879"/>
            <a:ext cx="10799969" cy="2031325"/>
          </a:xfrm>
          <a:prstGeom prst="rect">
            <a:avLst/>
          </a:prstGeom>
        </p:spPr>
        <p:txBody>
          <a:bodyPr wrap="square">
            <a:spAutoFit/>
          </a:bodyPr>
          <a:lstStyle/>
          <a:p>
            <a:r>
              <a:rPr lang="en-US" altLang="zh-CN" dirty="0">
                <a:solidFill>
                  <a:srgbClr val="333333"/>
                </a:solidFill>
              </a:rPr>
              <a:t>LSTM </a:t>
            </a:r>
            <a:r>
              <a:rPr lang="zh-CN" altLang="en-US" dirty="0">
                <a:solidFill>
                  <a:srgbClr val="333333"/>
                </a:solidFill>
              </a:rPr>
              <a:t>中的第一步为</a:t>
            </a:r>
            <a:r>
              <a:rPr lang="zh-CN" altLang="en-US" sz="1800" b="0" i="0" kern="1200" dirty="0">
                <a:solidFill>
                  <a:schemeClr val="tx1"/>
                </a:solidFill>
                <a:effectLst/>
                <a:latin typeface="+mn-lt"/>
                <a:ea typeface="+mn-ea"/>
                <a:cs typeface="+mn-cs"/>
              </a:rPr>
              <a:t>决定让那些信息继续通过这个状态，是通过一个叫做“遗忘层</a:t>
            </a:r>
            <a:r>
              <a:rPr lang="en-US" altLang="zh-CN" sz="1800" b="0" i="0" kern="1200" dirty="0">
                <a:solidFill>
                  <a:schemeClr val="tx1"/>
                </a:solidFill>
                <a:effectLst/>
                <a:latin typeface="+mn-lt"/>
                <a:ea typeface="+mn-ea"/>
                <a:cs typeface="+mn-cs"/>
              </a:rPr>
              <a:t>”</a:t>
            </a:r>
            <a:r>
              <a:rPr lang="zh-CN" altLang="en-US" sz="1800" b="0" i="0" kern="1200" dirty="0">
                <a:solidFill>
                  <a:schemeClr val="tx1"/>
                </a:solidFill>
                <a:effectLst/>
                <a:latin typeface="+mn-lt"/>
                <a:ea typeface="+mn-ea"/>
                <a:cs typeface="+mn-cs"/>
              </a:rPr>
              <a:t>的</a:t>
            </a:r>
            <a:r>
              <a:rPr lang="en-US" altLang="zh-CN" sz="1800" b="0" i="0" kern="1200" dirty="0">
                <a:solidFill>
                  <a:schemeClr val="tx1"/>
                </a:solidFill>
                <a:effectLst/>
                <a:latin typeface="+mn-lt"/>
                <a:ea typeface="+mn-ea"/>
                <a:cs typeface="+mn-cs"/>
              </a:rPr>
              <a:t>sigmoid </a:t>
            </a:r>
            <a:r>
              <a:rPr lang="zh-CN" altLang="en-US" sz="1800" b="0" i="0" kern="1200" dirty="0">
                <a:solidFill>
                  <a:schemeClr val="tx1"/>
                </a:solidFill>
                <a:effectLst/>
                <a:latin typeface="+mn-lt"/>
                <a:ea typeface="+mn-ea"/>
                <a:cs typeface="+mn-cs"/>
              </a:rPr>
              <a:t>神经层来实现的</a:t>
            </a:r>
            <a:endParaRPr lang="en-US" altLang="zh-CN" sz="1800" b="0" i="0" kern="1200" dirty="0">
              <a:solidFill>
                <a:schemeClr val="tx1"/>
              </a:solidFill>
              <a:effectLst/>
              <a:latin typeface="+mn-lt"/>
              <a:ea typeface="+mn-ea"/>
              <a:cs typeface="+mn-cs"/>
            </a:endParaRPr>
          </a:p>
          <a:p>
            <a:endParaRPr lang="en-US" altLang="zh-CN" dirty="0">
              <a:solidFill>
                <a:srgbClr val="333333"/>
              </a:solidFill>
            </a:endParaRPr>
          </a:p>
          <a:p>
            <a:r>
              <a:rPr lang="zh-CN" altLang="en-US" sz="1800" b="0" i="0" kern="1200" dirty="0">
                <a:solidFill>
                  <a:schemeClr val="tx1"/>
                </a:solidFill>
                <a:effectLst/>
                <a:latin typeface="+mn-lt"/>
                <a:ea typeface="+mn-ea"/>
                <a:cs typeface="+mn-cs"/>
              </a:rPr>
              <a:t>它的输入是</a:t>
            </a:r>
            <a:r>
              <a:rPr lang="en-US" altLang="zh-CN" sz="1800" b="0" i="0" u="none" strike="noStrike" kern="1200" dirty="0" err="1">
                <a:solidFill>
                  <a:schemeClr val="tx1"/>
                </a:solidFill>
                <a:effectLst/>
                <a:latin typeface="+mn-lt"/>
                <a:ea typeface="+mn-ea"/>
                <a:cs typeface="+mn-cs"/>
              </a:rPr>
              <a:t>ht</a:t>
            </a:r>
            <a:r>
              <a:rPr lang="zh-CN" altLang="en-US" sz="1800" b="0" i="0" u="none" strike="noStrike" kern="1200" dirty="0">
                <a:solidFill>
                  <a:schemeClr val="tx1"/>
                </a:solidFill>
                <a:effectLst/>
                <a:latin typeface="+mn-lt"/>
                <a:ea typeface="+mn-ea"/>
                <a:cs typeface="+mn-cs"/>
              </a:rPr>
              <a:t>−</a:t>
            </a:r>
            <a:r>
              <a:rPr lang="en-US" altLang="zh-CN" sz="1800" b="0" i="0" u="none" strike="noStrike" kern="1200" dirty="0">
                <a:solidFill>
                  <a:schemeClr val="tx1"/>
                </a:solidFill>
                <a:effectLst/>
                <a:latin typeface="+mn-lt"/>
                <a:ea typeface="+mn-ea"/>
                <a:cs typeface="+mn-cs"/>
              </a:rPr>
              <a:t>1</a:t>
            </a:r>
            <a:r>
              <a:rPr lang="zh-CN" altLang="en-US" sz="1800" b="0" i="0" kern="1200" dirty="0">
                <a:solidFill>
                  <a:schemeClr val="tx1"/>
                </a:solidFill>
                <a:effectLst/>
                <a:latin typeface="+mn-lt"/>
                <a:ea typeface="+mn-ea"/>
                <a:cs typeface="+mn-cs"/>
              </a:rPr>
              <a:t>和</a:t>
            </a:r>
            <a:r>
              <a:rPr lang="en-US" altLang="zh-CN" sz="1800" b="0" i="0" u="none" strike="noStrike" kern="1200" dirty="0" err="1">
                <a:solidFill>
                  <a:schemeClr val="tx1"/>
                </a:solidFill>
                <a:effectLst/>
                <a:latin typeface="+mn-lt"/>
                <a:ea typeface="+mn-ea"/>
                <a:cs typeface="+mn-cs"/>
              </a:rPr>
              <a:t>xt</a:t>
            </a:r>
            <a:r>
              <a:rPr lang="zh-CN" altLang="en-US" sz="1800" b="0" i="0" kern="1200" dirty="0">
                <a:solidFill>
                  <a:schemeClr val="tx1"/>
                </a:solidFill>
                <a:effectLst/>
                <a:latin typeface="+mn-lt"/>
                <a:ea typeface="+mn-ea"/>
                <a:cs typeface="+mn-cs"/>
              </a:rPr>
              <a:t>，输出是一个数值都在 </a:t>
            </a:r>
            <a:r>
              <a:rPr lang="en-US" altLang="zh-CN" sz="1800" b="0" i="0" kern="1200" dirty="0">
                <a:solidFill>
                  <a:schemeClr val="tx1"/>
                </a:solidFill>
                <a:effectLst/>
                <a:latin typeface="+mn-lt"/>
                <a:ea typeface="+mn-ea"/>
                <a:cs typeface="+mn-cs"/>
              </a:rPr>
              <a:t>0</a:t>
            </a:r>
            <a:r>
              <a:rPr lang="zh-CN" altLang="en-US" sz="1800" b="0" i="0" kern="1200" dirty="0">
                <a:solidFill>
                  <a:schemeClr val="tx1"/>
                </a:solidFill>
                <a:effectLst/>
                <a:latin typeface="+mn-lt"/>
                <a:ea typeface="+mn-ea"/>
                <a:cs typeface="+mn-cs"/>
              </a:rPr>
              <a:t>，</a:t>
            </a:r>
            <a:r>
              <a:rPr lang="en-US" altLang="zh-CN" sz="1800" b="0" i="0" kern="1200" dirty="0">
                <a:solidFill>
                  <a:schemeClr val="tx1"/>
                </a:solidFill>
                <a:effectLst/>
                <a:latin typeface="+mn-lt"/>
                <a:ea typeface="+mn-ea"/>
                <a:cs typeface="+mn-cs"/>
              </a:rPr>
              <a:t>1 </a:t>
            </a:r>
            <a:r>
              <a:rPr lang="zh-CN" altLang="en-US" sz="1800" b="0" i="0" kern="1200" dirty="0">
                <a:solidFill>
                  <a:schemeClr val="tx1"/>
                </a:solidFill>
                <a:effectLst/>
                <a:latin typeface="+mn-lt"/>
                <a:ea typeface="+mn-ea"/>
                <a:cs typeface="+mn-cs"/>
              </a:rPr>
              <a:t>之间的向量（向量长度和 </a:t>
            </a:r>
            <a:r>
              <a:rPr lang="en-US" altLang="zh-CN" sz="1800" b="0" i="0" kern="1200" dirty="0">
                <a:solidFill>
                  <a:schemeClr val="tx1"/>
                </a:solidFill>
                <a:effectLst/>
                <a:latin typeface="+mn-lt"/>
                <a:ea typeface="+mn-ea"/>
                <a:cs typeface="+mn-cs"/>
              </a:rPr>
              <a:t>cell </a:t>
            </a:r>
            <a:r>
              <a:rPr lang="zh-CN" altLang="en-US" sz="1800" b="0" i="0" kern="1200" dirty="0">
                <a:solidFill>
                  <a:schemeClr val="tx1"/>
                </a:solidFill>
                <a:effectLst/>
                <a:latin typeface="+mn-lt"/>
                <a:ea typeface="+mn-ea"/>
                <a:cs typeface="+mn-cs"/>
              </a:rPr>
              <a:t>的状态 </a:t>
            </a:r>
            <a:r>
              <a:rPr lang="en-US" altLang="zh-CN" sz="1800" b="0" i="0" u="none" strike="noStrike" kern="1200" dirty="0">
                <a:solidFill>
                  <a:schemeClr val="tx1"/>
                </a:solidFill>
                <a:effectLst/>
                <a:latin typeface="+mn-lt"/>
                <a:ea typeface="+mn-ea"/>
                <a:cs typeface="+mn-cs"/>
              </a:rPr>
              <a:t>Ct</a:t>
            </a:r>
            <a:r>
              <a:rPr lang="zh-CN" altLang="en-US" sz="1800" b="0" i="0" u="none" strike="noStrike" kern="1200" dirty="0">
                <a:solidFill>
                  <a:schemeClr val="tx1"/>
                </a:solidFill>
                <a:effectLst/>
                <a:latin typeface="+mn-lt"/>
                <a:ea typeface="+mn-ea"/>
                <a:cs typeface="+mn-cs"/>
              </a:rPr>
              <a:t>−</a:t>
            </a:r>
            <a:r>
              <a:rPr lang="en-US" altLang="zh-CN" sz="1800" b="0" i="0" u="none" strike="noStrike" kern="1200" dirty="0">
                <a:solidFill>
                  <a:schemeClr val="tx1"/>
                </a:solidFill>
                <a:effectLst/>
                <a:latin typeface="+mn-lt"/>
                <a:ea typeface="+mn-ea"/>
                <a:cs typeface="+mn-cs"/>
              </a:rPr>
              <a:t>1</a:t>
            </a:r>
            <a:r>
              <a:rPr lang="zh-CN" altLang="en-US" sz="1800" b="0" i="0" kern="1200" dirty="0">
                <a:solidFill>
                  <a:schemeClr val="tx1"/>
                </a:solidFill>
                <a:effectLst/>
                <a:latin typeface="+mn-lt"/>
                <a:ea typeface="+mn-ea"/>
                <a:cs typeface="+mn-cs"/>
              </a:rPr>
              <a:t>一样），表示让 </a:t>
            </a:r>
            <a:r>
              <a:rPr lang="en-US" altLang="zh-CN" sz="1800" b="0" i="0" u="none" strike="noStrike" kern="1200" dirty="0">
                <a:solidFill>
                  <a:schemeClr val="tx1"/>
                </a:solidFill>
                <a:effectLst/>
                <a:latin typeface="+mn-lt"/>
                <a:ea typeface="+mn-ea"/>
                <a:cs typeface="+mn-cs"/>
              </a:rPr>
              <a:t>Ct</a:t>
            </a:r>
            <a:r>
              <a:rPr lang="zh-CN" altLang="en-US" sz="1800" b="0" i="0" u="none" strike="noStrike" kern="1200" dirty="0">
                <a:solidFill>
                  <a:schemeClr val="tx1"/>
                </a:solidFill>
                <a:effectLst/>
                <a:latin typeface="+mn-lt"/>
                <a:ea typeface="+mn-ea"/>
                <a:cs typeface="+mn-cs"/>
              </a:rPr>
              <a:t>−</a:t>
            </a:r>
            <a:r>
              <a:rPr lang="en-US" altLang="zh-CN" sz="1800" b="0" i="0" u="none" strike="noStrike" kern="1200" dirty="0">
                <a:solidFill>
                  <a:schemeClr val="tx1"/>
                </a:solidFill>
                <a:effectLst/>
                <a:latin typeface="+mn-lt"/>
                <a:ea typeface="+mn-ea"/>
                <a:cs typeface="+mn-cs"/>
              </a:rPr>
              <a:t>1</a:t>
            </a:r>
            <a:r>
              <a:rPr lang="zh-CN" altLang="en-US" sz="1800" b="0" i="0" kern="1200" dirty="0">
                <a:solidFill>
                  <a:schemeClr val="tx1"/>
                </a:solidFill>
                <a:effectLst/>
                <a:latin typeface="+mn-lt"/>
                <a:ea typeface="+mn-ea"/>
                <a:cs typeface="+mn-cs"/>
              </a:rPr>
              <a:t>的各部分信息通过的比重。 </a:t>
            </a:r>
            <a:r>
              <a:rPr lang="en-US" altLang="zh-CN" sz="1800" b="0" i="0" kern="1200" dirty="0">
                <a:solidFill>
                  <a:schemeClr val="tx1"/>
                </a:solidFill>
                <a:effectLst/>
                <a:latin typeface="+mn-lt"/>
                <a:ea typeface="+mn-ea"/>
                <a:cs typeface="+mn-cs"/>
              </a:rPr>
              <a:t>0 </a:t>
            </a:r>
            <a:r>
              <a:rPr lang="zh-CN" altLang="en-US" sz="1800" b="0" i="0" kern="1200" dirty="0">
                <a:solidFill>
                  <a:schemeClr val="tx1"/>
                </a:solidFill>
                <a:effectLst/>
                <a:latin typeface="+mn-lt"/>
                <a:ea typeface="+mn-ea"/>
                <a:cs typeface="+mn-cs"/>
              </a:rPr>
              <a:t>表示“不让任何信息通过”， </a:t>
            </a:r>
            <a:r>
              <a:rPr lang="en-US" altLang="zh-CN" sz="1800" b="0" i="0" kern="1200" dirty="0">
                <a:solidFill>
                  <a:schemeClr val="tx1"/>
                </a:solidFill>
                <a:effectLst/>
                <a:latin typeface="+mn-lt"/>
                <a:ea typeface="+mn-ea"/>
                <a:cs typeface="+mn-cs"/>
              </a:rPr>
              <a:t>1 </a:t>
            </a:r>
            <a:r>
              <a:rPr lang="zh-CN" altLang="en-US" sz="1800" b="0" i="0" kern="1200" dirty="0">
                <a:solidFill>
                  <a:schemeClr val="tx1"/>
                </a:solidFill>
                <a:effectLst/>
                <a:latin typeface="+mn-lt"/>
                <a:ea typeface="+mn-ea"/>
                <a:cs typeface="+mn-cs"/>
              </a:rPr>
              <a:t>表示“让所有信息通过”。</a:t>
            </a:r>
            <a:endParaRPr lang="en-US" altLang="zh-CN" sz="1800" b="0" i="0" kern="1200" dirty="0">
              <a:solidFill>
                <a:schemeClr val="tx1"/>
              </a:solidFill>
              <a:effectLst/>
              <a:latin typeface="+mn-lt"/>
              <a:ea typeface="+mn-ea"/>
              <a:cs typeface="+mn-cs"/>
            </a:endParaRPr>
          </a:p>
          <a:p>
            <a:endParaRPr lang="en-US" altLang="zh-CN" dirty="0">
              <a:solidFill>
                <a:srgbClr val="333333"/>
              </a:solidFill>
              <a:latin typeface="CMS"/>
            </a:endParaRPr>
          </a:p>
          <a:p>
            <a:endParaRPr lang="zh-CN" altLang="en-US" dirty="0"/>
          </a:p>
        </p:txBody>
      </p:sp>
      <p:sp>
        <p:nvSpPr>
          <p:cNvPr id="9" name="文本框 8">
            <a:extLst>
              <a:ext uri="{FF2B5EF4-FFF2-40B4-BE49-F238E27FC236}">
                <a16:creationId xmlns:a16="http://schemas.microsoft.com/office/drawing/2014/main" id="{EA943B4A-BE67-47FC-85A4-4A330F4EAC31}"/>
              </a:ext>
            </a:extLst>
          </p:cNvPr>
          <p:cNvSpPr txBox="1"/>
          <p:nvPr/>
        </p:nvSpPr>
        <p:spPr>
          <a:xfrm>
            <a:off x="1097278" y="5383145"/>
            <a:ext cx="10058399" cy="646331"/>
          </a:xfrm>
          <a:prstGeom prst="rect">
            <a:avLst/>
          </a:prstGeom>
          <a:noFill/>
        </p:spPr>
        <p:txBody>
          <a:bodyPr wrap="square">
            <a:spAutoFit/>
          </a:bodyPr>
          <a:lstStyle/>
          <a:p>
            <a:r>
              <a:rPr lang="zh-CN" altLang="en-US" b="1" i="0" dirty="0">
                <a:solidFill>
                  <a:srgbClr val="4D4D4D"/>
                </a:solidFill>
                <a:effectLst/>
                <a:latin typeface="-apple-system"/>
              </a:rPr>
              <a:t>遗忘门（</a:t>
            </a:r>
            <a:r>
              <a:rPr lang="en-US" altLang="zh-CN" b="1" i="0" dirty="0">
                <a:solidFill>
                  <a:srgbClr val="4D4D4D"/>
                </a:solidFill>
                <a:effectLst/>
                <a:latin typeface="-apple-system"/>
              </a:rPr>
              <a:t>forget gate</a:t>
            </a:r>
            <a:r>
              <a:rPr lang="zh-CN" altLang="en-US" b="1" i="0" dirty="0">
                <a:solidFill>
                  <a:srgbClr val="4D4D4D"/>
                </a:solidFill>
                <a:effectLst/>
                <a:latin typeface="-apple-system"/>
              </a:rPr>
              <a:t>）</a:t>
            </a:r>
            <a:br>
              <a:rPr lang="en-US" altLang="zh-CN" dirty="0"/>
            </a:br>
            <a:r>
              <a:rPr lang="zh-CN" altLang="en-US" b="0" i="0" dirty="0">
                <a:solidFill>
                  <a:srgbClr val="4D4D4D"/>
                </a:solidFill>
                <a:effectLst/>
                <a:latin typeface="-apple-system"/>
              </a:rPr>
              <a:t>它决定了上一时刻的单元状态</a:t>
            </a:r>
            <a:r>
              <a:rPr lang="en-US" altLang="zh-CN" i="1" dirty="0">
                <a:solidFill>
                  <a:srgbClr val="333333"/>
                </a:solidFill>
              </a:rPr>
              <a:t>C</a:t>
            </a:r>
            <a:r>
              <a:rPr lang="en-US" altLang="zh-CN" i="1" baseline="-25000" dirty="0">
                <a:solidFill>
                  <a:srgbClr val="333333"/>
                </a:solidFill>
              </a:rPr>
              <a:t>t−1</a:t>
            </a:r>
            <a:r>
              <a:rPr lang="zh-CN" altLang="en-US" b="0" i="0" dirty="0">
                <a:solidFill>
                  <a:srgbClr val="4D4D4D"/>
                </a:solidFill>
                <a:effectLst/>
                <a:latin typeface="-apple-system"/>
              </a:rPr>
              <a:t>有多少保留到当前时刻</a:t>
            </a:r>
            <a:r>
              <a:rPr lang="en-US" altLang="zh-CN" i="1" dirty="0">
                <a:solidFill>
                  <a:srgbClr val="333333"/>
                </a:solidFill>
                <a:latin typeface="CMS"/>
              </a:rPr>
              <a:t>C</a:t>
            </a:r>
            <a:r>
              <a:rPr lang="en-US" altLang="zh-CN" i="1" baseline="-25000" dirty="0">
                <a:solidFill>
                  <a:srgbClr val="333333"/>
                </a:solidFill>
                <a:latin typeface="CMS"/>
              </a:rPr>
              <a:t>t</a:t>
            </a:r>
            <a:endParaRPr lang="zh-CN" altLang="en-US" dirty="0"/>
          </a:p>
        </p:txBody>
      </p:sp>
    </p:spTree>
    <p:extLst>
      <p:ext uri="{BB962C8B-B14F-4D97-AF65-F5344CB8AC3E}">
        <p14:creationId xmlns:p14="http://schemas.microsoft.com/office/powerpoint/2010/main" val="880550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深度学习时至今日</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7" name="Content Placeholder 2">
            <a:extLst>
              <a:ext uri="{FF2B5EF4-FFF2-40B4-BE49-F238E27FC236}">
                <a16:creationId xmlns:a16="http://schemas.microsoft.com/office/drawing/2014/main" id="{CD3A7F06-3183-4599-A3F0-79B87839EF6F}"/>
              </a:ext>
            </a:extLst>
          </p:cNvPr>
          <p:cNvSpPr>
            <a:spLocks noGrp="1"/>
          </p:cNvSpPr>
          <p:nvPr>
            <p:ph idx="1"/>
          </p:nvPr>
        </p:nvSpPr>
        <p:spPr>
          <a:xfrm>
            <a:off x="1097280" y="1403594"/>
            <a:ext cx="10515600" cy="4351338"/>
          </a:xfrm>
        </p:spPr>
        <p:txBody>
          <a:bodyPr>
            <a:normAutofit/>
          </a:bodyPr>
          <a:lstStyle/>
          <a:p>
            <a:r>
              <a:rPr lang="zh-CN" altLang="en-US" dirty="0"/>
              <a:t>近两年来语音识别的进展</a:t>
            </a:r>
            <a:endParaRPr lang="en-US" dirty="0"/>
          </a:p>
          <a:p>
            <a:pPr lvl="1"/>
            <a:r>
              <a:rPr lang="zh-CN" altLang="en-US" dirty="0"/>
              <a:t>一些长期以来的成绩记录被深度学习方法打破</a:t>
            </a:r>
            <a:endParaRPr lang="en-US" dirty="0"/>
          </a:p>
          <a:p>
            <a:pPr lvl="1"/>
            <a:r>
              <a:rPr lang="zh-CN" altLang="en-US" dirty="0"/>
              <a:t>微软和谷歌都在其产品中部署了基于深度学习的语音识别系统</a:t>
            </a:r>
            <a:endParaRPr lang="en-US" dirty="0"/>
          </a:p>
          <a:p>
            <a:r>
              <a:rPr lang="zh-CN" altLang="en-US" dirty="0"/>
              <a:t>在计算机视觉上的进展</a:t>
            </a:r>
            <a:endParaRPr lang="en-US" dirty="0"/>
          </a:p>
          <a:p>
            <a:pPr lvl="1"/>
            <a:r>
              <a:rPr lang="zh-CN" altLang="en-US" dirty="0"/>
              <a:t>特征工程成为了计算机视觉领域的最大的密不可分的一部分</a:t>
            </a:r>
            <a:endParaRPr lang="en-US" altLang="zh-CN" dirty="0"/>
          </a:p>
          <a:p>
            <a:pPr lvl="1"/>
            <a:r>
              <a:rPr lang="en-US" dirty="0"/>
              <a:t>ImageNet </a:t>
            </a:r>
            <a:r>
              <a:rPr lang="zh-CN" altLang="en-US" dirty="0"/>
              <a:t>和语义分割的最好记录为卷积神经网络</a:t>
            </a:r>
            <a:endParaRPr lang="en-US" dirty="0"/>
          </a:p>
          <a:p>
            <a:r>
              <a:rPr lang="zh-CN" altLang="en-US" dirty="0"/>
              <a:t>在自然语言处理的进展</a:t>
            </a:r>
            <a:endParaRPr lang="en-US" dirty="0"/>
          </a:p>
          <a:p>
            <a:pPr lvl="1"/>
            <a:r>
              <a:rPr lang="zh-CN" altLang="en-US" dirty="0"/>
              <a:t>细粒度情感分析</a:t>
            </a:r>
            <a:r>
              <a:rPr lang="en-US" dirty="0"/>
              <a:t>, </a:t>
            </a:r>
            <a:r>
              <a:rPr lang="zh-CN" altLang="en-US" dirty="0"/>
              <a:t>句法分析</a:t>
            </a:r>
            <a:endParaRPr lang="en-US" dirty="0"/>
          </a:p>
          <a:p>
            <a:pPr lvl="1"/>
            <a:r>
              <a:rPr lang="zh-CN" altLang="en-US" dirty="0"/>
              <a:t>语言模型，翻译，问题解答</a:t>
            </a:r>
            <a:endParaRPr lang="en-US" dirty="0"/>
          </a:p>
        </p:txBody>
      </p:sp>
    </p:spTree>
    <p:extLst>
      <p:ext uri="{BB962C8B-B14F-4D97-AF65-F5344CB8AC3E}">
        <p14:creationId xmlns:p14="http://schemas.microsoft.com/office/powerpoint/2010/main" val="725979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en-US" altLang="zh-CN" dirty="0"/>
              <a:t>Input Gate Layer</a:t>
            </a:r>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7" name="图片 6">
            <a:extLst>
              <a:ext uri="{FF2B5EF4-FFF2-40B4-BE49-F238E27FC236}">
                <a16:creationId xmlns:a16="http://schemas.microsoft.com/office/drawing/2014/main" id="{C55A5BE1-0349-44ED-8CDB-64ADA3B12CD4}"/>
              </a:ext>
            </a:extLst>
          </p:cNvPr>
          <p:cNvPicPr>
            <a:picLocks noChangeAspect="1"/>
          </p:cNvPicPr>
          <p:nvPr/>
        </p:nvPicPr>
        <p:blipFill>
          <a:blip r:embed="rId4"/>
          <a:stretch>
            <a:fillRect/>
          </a:stretch>
        </p:blipFill>
        <p:spPr>
          <a:xfrm>
            <a:off x="918063" y="1231498"/>
            <a:ext cx="6838950" cy="2124075"/>
          </a:xfrm>
          <a:prstGeom prst="rect">
            <a:avLst/>
          </a:prstGeom>
        </p:spPr>
      </p:pic>
      <p:sp>
        <p:nvSpPr>
          <p:cNvPr id="9" name="矩形 8">
            <a:extLst>
              <a:ext uri="{FF2B5EF4-FFF2-40B4-BE49-F238E27FC236}">
                <a16:creationId xmlns:a16="http://schemas.microsoft.com/office/drawing/2014/main" id="{302377F4-89D5-4067-9051-4D914CB4EB85}"/>
              </a:ext>
            </a:extLst>
          </p:cNvPr>
          <p:cNvSpPr/>
          <p:nvPr/>
        </p:nvSpPr>
        <p:spPr>
          <a:xfrm>
            <a:off x="1289537" y="3502428"/>
            <a:ext cx="10215825" cy="1200329"/>
          </a:xfrm>
          <a:prstGeom prst="rect">
            <a:avLst/>
          </a:prstGeom>
        </p:spPr>
        <p:txBody>
          <a:bodyPr wrap="square">
            <a:spAutoFit/>
          </a:bodyPr>
          <a:lstStyle/>
          <a:p>
            <a:r>
              <a:rPr lang="en-US" altLang="zh-CN" dirty="0"/>
              <a:t>The next step is to decide </a:t>
            </a:r>
            <a:r>
              <a:rPr lang="en-US" altLang="zh-CN" b="1" dirty="0"/>
              <a:t>what new information we’re going to store in the cell state</a:t>
            </a:r>
            <a:r>
              <a:rPr lang="en-US" altLang="zh-CN" dirty="0"/>
              <a:t>. This has </a:t>
            </a:r>
            <a:r>
              <a:rPr lang="en-US" altLang="zh-CN" b="1" dirty="0">
                <a:solidFill>
                  <a:srgbClr val="3B3BFF"/>
                </a:solidFill>
              </a:rPr>
              <a:t>two</a:t>
            </a:r>
            <a:r>
              <a:rPr lang="en-US" altLang="zh-CN" dirty="0"/>
              <a:t> parts. First, a sigmoid layer called the “input gate layer” decides which values we’ll update. Next, a tanh layer creates a vector of new candidate values,      that could be added to the state. In the next step, we’ll combine these two to create an update to the state.</a:t>
            </a:r>
            <a:endParaRPr lang="zh-CN" altLang="en-US" dirty="0"/>
          </a:p>
        </p:txBody>
      </p:sp>
      <p:graphicFrame>
        <p:nvGraphicFramePr>
          <p:cNvPr id="10" name="对象 9">
            <a:extLst>
              <a:ext uri="{FF2B5EF4-FFF2-40B4-BE49-F238E27FC236}">
                <a16:creationId xmlns:a16="http://schemas.microsoft.com/office/drawing/2014/main" id="{3A50DB3C-C30A-4FC0-B65A-F8BDC742D274}"/>
              </a:ext>
            </a:extLst>
          </p:cNvPr>
          <p:cNvGraphicFramePr>
            <a:graphicFrameLocks noChangeAspect="1"/>
          </p:cNvGraphicFramePr>
          <p:nvPr>
            <p:extLst>
              <p:ext uri="{D42A27DB-BD31-4B8C-83A1-F6EECF244321}">
                <p14:modId xmlns:p14="http://schemas.microsoft.com/office/powerpoint/2010/main" val="1798058475"/>
              </p:ext>
            </p:extLst>
          </p:nvPr>
        </p:nvGraphicFramePr>
        <p:xfrm>
          <a:off x="5184949" y="4025444"/>
          <a:ext cx="292100" cy="417286"/>
        </p:xfrm>
        <a:graphic>
          <a:graphicData uri="http://schemas.openxmlformats.org/presentationml/2006/ole">
            <mc:AlternateContent xmlns:mc="http://schemas.openxmlformats.org/markup-compatibility/2006">
              <mc:Choice xmlns:v="urn:schemas-microsoft-com:vml" Requires="v">
                <p:oleObj spid="_x0000_s2050" name="Equation" r:id="rId5" imgW="177480" imgH="253800" progId="Equation.DSMT4">
                  <p:embed/>
                </p:oleObj>
              </mc:Choice>
              <mc:Fallback>
                <p:oleObj name="Equation" r:id="rId5" imgW="177480" imgH="253800" progId="Equation.DSMT4">
                  <p:embed/>
                  <p:pic>
                    <p:nvPicPr>
                      <p:cNvPr id="0" name=""/>
                      <p:cNvPicPr/>
                      <p:nvPr/>
                    </p:nvPicPr>
                    <p:blipFill>
                      <a:blip r:embed="rId6"/>
                      <a:stretch>
                        <a:fillRect/>
                      </a:stretch>
                    </p:blipFill>
                    <p:spPr>
                      <a:xfrm>
                        <a:off x="5184949" y="4025444"/>
                        <a:ext cx="292100" cy="417286"/>
                      </a:xfrm>
                      <a:prstGeom prst="rect">
                        <a:avLst/>
                      </a:prstGeom>
                    </p:spPr>
                  </p:pic>
                </p:oleObj>
              </mc:Fallback>
            </mc:AlternateContent>
          </a:graphicData>
        </a:graphic>
      </p:graphicFrame>
    </p:spTree>
    <p:extLst>
      <p:ext uri="{BB962C8B-B14F-4D97-AF65-F5344CB8AC3E}">
        <p14:creationId xmlns:p14="http://schemas.microsoft.com/office/powerpoint/2010/main" val="1190532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输入门</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7" name="图片 6">
            <a:extLst>
              <a:ext uri="{FF2B5EF4-FFF2-40B4-BE49-F238E27FC236}">
                <a16:creationId xmlns:a16="http://schemas.microsoft.com/office/drawing/2014/main" id="{7EEAED41-F457-4766-AC1F-422E06CF83D0}"/>
              </a:ext>
            </a:extLst>
          </p:cNvPr>
          <p:cNvPicPr>
            <a:picLocks noChangeAspect="1"/>
          </p:cNvPicPr>
          <p:nvPr/>
        </p:nvPicPr>
        <p:blipFill>
          <a:blip r:embed="rId4"/>
          <a:stretch>
            <a:fillRect/>
          </a:stretch>
        </p:blipFill>
        <p:spPr>
          <a:xfrm>
            <a:off x="997037" y="1550429"/>
            <a:ext cx="6238875" cy="2028825"/>
          </a:xfrm>
          <a:prstGeom prst="rect">
            <a:avLst/>
          </a:prstGeom>
        </p:spPr>
      </p:pic>
      <p:sp>
        <p:nvSpPr>
          <p:cNvPr id="9" name="矩形 8">
            <a:extLst>
              <a:ext uri="{FF2B5EF4-FFF2-40B4-BE49-F238E27FC236}">
                <a16:creationId xmlns:a16="http://schemas.microsoft.com/office/drawing/2014/main" id="{285D200B-B704-42AD-94DF-5737C70228C3}"/>
              </a:ext>
            </a:extLst>
          </p:cNvPr>
          <p:cNvSpPr/>
          <p:nvPr/>
        </p:nvSpPr>
        <p:spPr>
          <a:xfrm>
            <a:off x="1308225" y="3716607"/>
            <a:ext cx="7188186" cy="923330"/>
          </a:xfrm>
          <a:prstGeom prst="rect">
            <a:avLst/>
          </a:prstGeom>
        </p:spPr>
        <p:txBody>
          <a:bodyPr wrap="none">
            <a:spAutoFit/>
          </a:bodyPr>
          <a:lstStyle/>
          <a:p>
            <a:r>
              <a:rPr lang="zh-CN" altLang="en-US" sz="1800" b="0" i="0" kern="1200" dirty="0">
                <a:solidFill>
                  <a:schemeClr val="tx1"/>
                </a:solidFill>
                <a:effectLst/>
                <a:latin typeface="+mn-lt"/>
                <a:ea typeface="+mn-ea"/>
                <a:cs typeface="+mn-cs"/>
              </a:rPr>
              <a:t>有了上述的结构，我们就能够更新 </a:t>
            </a:r>
            <a:r>
              <a:rPr lang="en-US" altLang="zh-CN" sz="1800" b="0" i="0" kern="1200" dirty="0">
                <a:solidFill>
                  <a:schemeClr val="tx1"/>
                </a:solidFill>
                <a:effectLst/>
                <a:latin typeface="+mn-lt"/>
                <a:ea typeface="+mn-ea"/>
                <a:cs typeface="+mn-cs"/>
              </a:rPr>
              <a:t>cell </a:t>
            </a:r>
            <a:r>
              <a:rPr lang="zh-CN" altLang="en-US" sz="1800" b="0" i="0" kern="1200" dirty="0">
                <a:solidFill>
                  <a:schemeClr val="tx1"/>
                </a:solidFill>
                <a:effectLst/>
                <a:latin typeface="+mn-lt"/>
                <a:ea typeface="+mn-ea"/>
                <a:cs typeface="+mn-cs"/>
              </a:rPr>
              <a:t>状态了， 即把</a:t>
            </a:r>
            <a:r>
              <a:rPr lang="en-US" altLang="zh-CN" i="1" dirty="0">
                <a:solidFill>
                  <a:srgbClr val="333333"/>
                </a:solidFill>
                <a:latin typeface="CMS"/>
              </a:rPr>
              <a:t>C</a:t>
            </a:r>
            <a:r>
              <a:rPr lang="en-US" altLang="zh-CN" i="1" baseline="-25000" dirty="0">
                <a:solidFill>
                  <a:srgbClr val="333333"/>
                </a:solidFill>
                <a:latin typeface="CMS"/>
              </a:rPr>
              <a:t>t−1</a:t>
            </a:r>
            <a:r>
              <a:rPr lang="en-US" altLang="zh-CN" dirty="0"/>
              <a:t>, </a:t>
            </a:r>
            <a:r>
              <a:rPr lang="zh-CN" altLang="en-US" dirty="0"/>
              <a:t>更新为</a:t>
            </a:r>
            <a:r>
              <a:rPr lang="en-US" altLang="zh-CN" i="1" dirty="0">
                <a:solidFill>
                  <a:srgbClr val="333333"/>
                </a:solidFill>
                <a:latin typeface="CMS"/>
              </a:rPr>
              <a:t>C</a:t>
            </a:r>
            <a:r>
              <a:rPr lang="en-US" altLang="zh-CN" i="1" baseline="-25000" dirty="0">
                <a:solidFill>
                  <a:srgbClr val="333333"/>
                </a:solidFill>
                <a:latin typeface="CMS"/>
              </a:rPr>
              <a:t>t</a:t>
            </a:r>
            <a:endParaRPr lang="en-US" altLang="zh-CN" dirty="0"/>
          </a:p>
          <a:p>
            <a:r>
              <a:rPr lang="zh-CN" altLang="en-US" sz="1800" b="0" i="0" kern="1200" dirty="0">
                <a:solidFill>
                  <a:schemeClr val="tx1"/>
                </a:solidFill>
                <a:effectLst/>
                <a:latin typeface="+mn-lt"/>
                <a:ea typeface="+mn-ea"/>
                <a:cs typeface="+mn-cs"/>
              </a:rPr>
              <a:t>我们把旧的状态 </a:t>
            </a:r>
            <a:r>
              <a:rPr lang="en-US" altLang="zh-CN" i="1" dirty="0">
                <a:solidFill>
                  <a:srgbClr val="333333"/>
                </a:solidFill>
                <a:latin typeface="CMS"/>
              </a:rPr>
              <a:t> C</a:t>
            </a:r>
            <a:r>
              <a:rPr lang="en-US" altLang="zh-CN" i="1" baseline="-25000" dirty="0">
                <a:solidFill>
                  <a:srgbClr val="333333"/>
                </a:solidFill>
                <a:latin typeface="CMS"/>
              </a:rPr>
              <a:t>t−1</a:t>
            </a:r>
            <a:r>
              <a:rPr lang="zh-CN" altLang="en-US" sz="1800" b="0" i="0" kern="1200" dirty="0">
                <a:solidFill>
                  <a:schemeClr val="tx1"/>
                </a:solidFill>
                <a:effectLst/>
                <a:latin typeface="+mn-lt"/>
                <a:ea typeface="+mn-ea"/>
                <a:cs typeface="+mn-cs"/>
              </a:rPr>
              <a:t> 和</a:t>
            </a:r>
            <a:r>
              <a:rPr lang="en-US" altLang="zh-CN" i="1" dirty="0">
                <a:solidFill>
                  <a:srgbClr val="333333"/>
                </a:solidFill>
                <a:latin typeface="CMS"/>
              </a:rPr>
              <a:t>f</a:t>
            </a:r>
            <a:r>
              <a:rPr lang="en-US" altLang="zh-CN" i="1" baseline="-25000" dirty="0">
                <a:solidFill>
                  <a:srgbClr val="333333"/>
                </a:solidFill>
                <a:latin typeface="CMS"/>
              </a:rPr>
              <a:t>t</a:t>
            </a:r>
            <a:r>
              <a:rPr lang="zh-CN" altLang="en-US" dirty="0"/>
              <a:t>相乘，</a:t>
            </a:r>
            <a:r>
              <a:rPr lang="zh-CN" altLang="en-US" sz="1800" b="0" i="0" kern="1200" dirty="0">
                <a:solidFill>
                  <a:schemeClr val="tx1"/>
                </a:solidFill>
                <a:effectLst/>
                <a:latin typeface="+mn-lt"/>
                <a:ea typeface="+mn-ea"/>
                <a:cs typeface="+mn-cs"/>
              </a:rPr>
              <a:t>把一些不想保留的信息忘掉</a:t>
            </a:r>
            <a:r>
              <a:rPr lang="en-US" altLang="zh-CN" dirty="0"/>
              <a:t>. </a:t>
            </a:r>
            <a:r>
              <a:rPr lang="zh-CN" altLang="en-US" dirty="0"/>
              <a:t>然后加上</a:t>
            </a:r>
            <a:r>
              <a:rPr lang="en-US" altLang="zh-CN" dirty="0"/>
              <a:t> </a:t>
            </a:r>
          </a:p>
          <a:p>
            <a:r>
              <a:rPr lang="zh-CN" altLang="en-US" sz="1800" b="0" i="0" kern="1200" dirty="0">
                <a:solidFill>
                  <a:schemeClr val="tx1"/>
                </a:solidFill>
                <a:effectLst/>
                <a:latin typeface="+mn-lt"/>
                <a:ea typeface="+mn-ea"/>
                <a:cs typeface="+mn-cs"/>
              </a:rPr>
              <a:t>这部分信息就是我们要添加的新内容。</a:t>
            </a:r>
            <a:endParaRPr lang="zh-CN" altLang="en-US" dirty="0"/>
          </a:p>
        </p:txBody>
      </p:sp>
      <p:graphicFrame>
        <p:nvGraphicFramePr>
          <p:cNvPr id="11" name="对象 10">
            <a:extLst>
              <a:ext uri="{FF2B5EF4-FFF2-40B4-BE49-F238E27FC236}">
                <a16:creationId xmlns:a16="http://schemas.microsoft.com/office/drawing/2014/main" id="{1DE9A046-426B-4F9E-8025-D53551325480}"/>
              </a:ext>
            </a:extLst>
          </p:cNvPr>
          <p:cNvGraphicFramePr>
            <a:graphicFrameLocks noChangeAspect="1"/>
          </p:cNvGraphicFramePr>
          <p:nvPr>
            <p:extLst>
              <p:ext uri="{D42A27DB-BD31-4B8C-83A1-F6EECF244321}">
                <p14:modId xmlns:p14="http://schemas.microsoft.com/office/powerpoint/2010/main" val="3258309991"/>
              </p:ext>
            </p:extLst>
          </p:nvPr>
        </p:nvGraphicFramePr>
        <p:xfrm>
          <a:off x="8257163" y="4001492"/>
          <a:ext cx="561438" cy="353559"/>
        </p:xfrm>
        <a:graphic>
          <a:graphicData uri="http://schemas.openxmlformats.org/presentationml/2006/ole">
            <mc:AlternateContent xmlns:mc="http://schemas.openxmlformats.org/markup-compatibility/2006">
              <mc:Choice xmlns:v="urn:schemas-microsoft-com:vml" Requires="v">
                <p:oleObj spid="_x0000_s3074" name="Equation" r:id="rId5" imgW="368280" imgH="253800" progId="Equation.DSMT4">
                  <p:embed/>
                </p:oleObj>
              </mc:Choice>
              <mc:Fallback>
                <p:oleObj name="Equation" r:id="rId5" imgW="368280" imgH="253800" progId="Equation.DSMT4">
                  <p:embed/>
                  <p:pic>
                    <p:nvPicPr>
                      <p:cNvPr id="0" name=""/>
                      <p:cNvPicPr/>
                      <p:nvPr/>
                    </p:nvPicPr>
                    <p:blipFill>
                      <a:blip r:embed="rId6"/>
                      <a:stretch>
                        <a:fillRect/>
                      </a:stretch>
                    </p:blipFill>
                    <p:spPr>
                      <a:xfrm>
                        <a:off x="8257163" y="4001492"/>
                        <a:ext cx="561438" cy="353559"/>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23430BE6-7940-4AAB-9EBF-BFE8D12E85BB}"/>
              </a:ext>
            </a:extLst>
          </p:cNvPr>
          <p:cNvSpPr txBox="1"/>
          <p:nvPr/>
        </p:nvSpPr>
        <p:spPr>
          <a:xfrm>
            <a:off x="1206608" y="5303336"/>
            <a:ext cx="10084243" cy="646331"/>
          </a:xfrm>
          <a:prstGeom prst="rect">
            <a:avLst/>
          </a:prstGeom>
          <a:noFill/>
        </p:spPr>
        <p:txBody>
          <a:bodyPr wrap="square">
            <a:spAutoFit/>
          </a:bodyPr>
          <a:lstStyle/>
          <a:p>
            <a:r>
              <a:rPr lang="zh-CN" altLang="en-US" b="1" i="0" dirty="0">
                <a:solidFill>
                  <a:srgbClr val="4D4D4D"/>
                </a:solidFill>
                <a:effectLst/>
                <a:latin typeface="-apple-system"/>
              </a:rPr>
              <a:t>输入门（</a:t>
            </a:r>
            <a:r>
              <a:rPr lang="en-US" altLang="zh-CN" b="1" i="0" dirty="0">
                <a:solidFill>
                  <a:srgbClr val="4D4D4D"/>
                </a:solidFill>
                <a:effectLst/>
                <a:latin typeface="-apple-system"/>
              </a:rPr>
              <a:t>input gate</a:t>
            </a:r>
            <a:r>
              <a:rPr lang="zh-CN" altLang="en-US" b="1" i="0" dirty="0">
                <a:solidFill>
                  <a:srgbClr val="4D4D4D"/>
                </a:solidFill>
                <a:effectLst/>
                <a:latin typeface="-apple-system"/>
              </a:rPr>
              <a:t>）</a:t>
            </a:r>
            <a:br>
              <a:rPr lang="en-US" altLang="zh-CN" dirty="0"/>
            </a:br>
            <a:r>
              <a:rPr lang="zh-CN" altLang="en-US" dirty="0"/>
              <a:t>它决定了当前时刻网络的输入</a:t>
            </a:r>
            <a:r>
              <a:rPr lang="en-US" altLang="zh-CN" i="1" dirty="0" err="1">
                <a:solidFill>
                  <a:srgbClr val="333333"/>
                </a:solidFill>
                <a:latin typeface="CMS"/>
              </a:rPr>
              <a:t>X</a:t>
            </a:r>
            <a:r>
              <a:rPr lang="en-US" altLang="zh-CN" i="1" baseline="-25000" dirty="0" err="1">
                <a:solidFill>
                  <a:srgbClr val="333333"/>
                </a:solidFill>
                <a:latin typeface="CMS"/>
              </a:rPr>
              <a:t>t</a:t>
            </a:r>
            <a:r>
              <a:rPr lang="zh-CN" altLang="en-US" dirty="0"/>
              <a:t>有多少保存到单元状态</a:t>
            </a:r>
            <a:r>
              <a:rPr lang="en-US" altLang="zh-CN" i="1" dirty="0">
                <a:solidFill>
                  <a:srgbClr val="333333"/>
                </a:solidFill>
                <a:latin typeface="CMS"/>
              </a:rPr>
              <a:t>C</a:t>
            </a:r>
            <a:r>
              <a:rPr lang="en-US" altLang="zh-CN" i="1" baseline="-25000" dirty="0">
                <a:solidFill>
                  <a:srgbClr val="333333"/>
                </a:solidFill>
                <a:latin typeface="CMS"/>
              </a:rPr>
              <a:t>t</a:t>
            </a:r>
            <a:endParaRPr lang="zh-CN" altLang="en-US" dirty="0"/>
          </a:p>
        </p:txBody>
      </p:sp>
    </p:spTree>
    <p:extLst>
      <p:ext uri="{BB962C8B-B14F-4D97-AF65-F5344CB8AC3E}">
        <p14:creationId xmlns:p14="http://schemas.microsoft.com/office/powerpoint/2010/main" val="2460012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输出门</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7" name="图片 6">
            <a:extLst>
              <a:ext uri="{FF2B5EF4-FFF2-40B4-BE49-F238E27FC236}">
                <a16:creationId xmlns:a16="http://schemas.microsoft.com/office/drawing/2014/main" id="{318E0A91-C53B-4B30-9CF9-3EEA8D586F43}"/>
              </a:ext>
            </a:extLst>
          </p:cNvPr>
          <p:cNvPicPr>
            <a:picLocks noChangeAspect="1"/>
          </p:cNvPicPr>
          <p:nvPr/>
        </p:nvPicPr>
        <p:blipFill>
          <a:blip r:embed="rId3"/>
          <a:stretch>
            <a:fillRect/>
          </a:stretch>
        </p:blipFill>
        <p:spPr>
          <a:xfrm>
            <a:off x="717148" y="1390997"/>
            <a:ext cx="6657975" cy="2400300"/>
          </a:xfrm>
          <a:prstGeom prst="rect">
            <a:avLst/>
          </a:prstGeom>
        </p:spPr>
      </p:pic>
      <p:sp>
        <p:nvSpPr>
          <p:cNvPr id="9" name="矩形 8">
            <a:extLst>
              <a:ext uri="{FF2B5EF4-FFF2-40B4-BE49-F238E27FC236}">
                <a16:creationId xmlns:a16="http://schemas.microsoft.com/office/drawing/2014/main" id="{6A7C06B4-1946-4C18-BD3F-7DE850B46AAF}"/>
              </a:ext>
            </a:extLst>
          </p:cNvPr>
          <p:cNvSpPr/>
          <p:nvPr/>
        </p:nvSpPr>
        <p:spPr>
          <a:xfrm>
            <a:off x="1097280" y="3648213"/>
            <a:ext cx="10548760" cy="1200329"/>
          </a:xfrm>
          <a:prstGeom prst="rect">
            <a:avLst/>
          </a:prstGeom>
        </p:spPr>
        <p:txBody>
          <a:bodyPr wrap="square">
            <a:spAutoFit/>
          </a:bodyPr>
          <a:lstStyle/>
          <a:p>
            <a:r>
              <a:rPr lang="zh-CN" altLang="en-US" sz="1800" b="0" i="0" kern="1200" dirty="0">
                <a:solidFill>
                  <a:schemeClr val="tx1"/>
                </a:solidFill>
                <a:effectLst/>
                <a:latin typeface="+mn-lt"/>
                <a:ea typeface="+mn-ea"/>
                <a:cs typeface="+mn-cs"/>
              </a:rPr>
              <a:t>最后，我们需要来决定输出什么值了。这个输出主要是依赖于 </a:t>
            </a:r>
            <a:r>
              <a:rPr lang="en-US" altLang="zh-CN" sz="1800" b="0" i="0" kern="1200" dirty="0">
                <a:solidFill>
                  <a:schemeClr val="tx1"/>
                </a:solidFill>
                <a:effectLst/>
                <a:latin typeface="+mn-lt"/>
                <a:ea typeface="+mn-ea"/>
                <a:cs typeface="+mn-cs"/>
              </a:rPr>
              <a:t>cell </a:t>
            </a:r>
            <a:r>
              <a:rPr lang="zh-CN" altLang="en-US" sz="1800" b="0" i="0" kern="1200" dirty="0">
                <a:solidFill>
                  <a:schemeClr val="tx1"/>
                </a:solidFill>
                <a:effectLst/>
                <a:latin typeface="+mn-lt"/>
                <a:ea typeface="+mn-ea"/>
                <a:cs typeface="+mn-cs"/>
              </a:rPr>
              <a:t>的状态</a:t>
            </a:r>
            <a:r>
              <a:rPr lang="en-US" altLang="zh-CN" sz="1800" b="0" i="0" u="none" strike="noStrike" kern="1200" dirty="0">
                <a:solidFill>
                  <a:schemeClr val="tx1"/>
                </a:solidFill>
                <a:effectLst/>
                <a:latin typeface="+mn-lt"/>
                <a:ea typeface="+mn-ea"/>
                <a:cs typeface="+mn-cs"/>
              </a:rPr>
              <a:t>Ct</a:t>
            </a:r>
            <a:r>
              <a:rPr lang="zh-CN" altLang="en-US" sz="1800" b="0" i="0" kern="1200" dirty="0">
                <a:solidFill>
                  <a:schemeClr val="tx1"/>
                </a:solidFill>
                <a:effectLst/>
                <a:latin typeface="+mn-lt"/>
                <a:ea typeface="+mn-ea"/>
                <a:cs typeface="+mn-cs"/>
              </a:rPr>
              <a:t>，但是又不仅仅依赖于 </a:t>
            </a:r>
            <a:r>
              <a:rPr lang="en-US" altLang="zh-CN" sz="1800" b="0" i="0" u="none" strike="noStrike" kern="1200" dirty="0">
                <a:solidFill>
                  <a:schemeClr val="tx1"/>
                </a:solidFill>
                <a:effectLst/>
                <a:latin typeface="+mn-lt"/>
                <a:ea typeface="+mn-ea"/>
                <a:cs typeface="+mn-cs"/>
              </a:rPr>
              <a:t>Ct</a:t>
            </a:r>
            <a:r>
              <a:rPr lang="zh-CN" altLang="en-US" sz="1800" b="0" i="0" kern="1200" dirty="0">
                <a:solidFill>
                  <a:schemeClr val="tx1"/>
                </a:solidFill>
                <a:effectLst/>
                <a:latin typeface="+mn-lt"/>
                <a:ea typeface="+mn-ea"/>
                <a:cs typeface="+mn-cs"/>
              </a:rPr>
              <a:t>，而是需要经过一个过滤的处理。首先，我们还是使用一个 </a:t>
            </a:r>
            <a:r>
              <a:rPr lang="en-US" altLang="zh-CN" sz="1800" b="0" i="0" kern="1200" dirty="0">
                <a:solidFill>
                  <a:schemeClr val="tx1"/>
                </a:solidFill>
                <a:effectLst/>
                <a:latin typeface="+mn-lt"/>
                <a:ea typeface="+mn-ea"/>
                <a:cs typeface="+mn-cs"/>
              </a:rPr>
              <a:t>sigmoid </a:t>
            </a:r>
            <a:r>
              <a:rPr lang="zh-CN" altLang="en-US" sz="1800" b="0" i="0" kern="1200" dirty="0">
                <a:solidFill>
                  <a:schemeClr val="tx1"/>
                </a:solidFill>
                <a:effectLst/>
                <a:latin typeface="+mn-lt"/>
                <a:ea typeface="+mn-ea"/>
                <a:cs typeface="+mn-cs"/>
              </a:rPr>
              <a:t>层来（计算出）决定</a:t>
            </a:r>
            <a:r>
              <a:rPr lang="en-US" altLang="zh-CN" sz="1800" b="0" i="0" u="none" strike="noStrike" kern="1200" dirty="0">
                <a:solidFill>
                  <a:schemeClr val="tx1"/>
                </a:solidFill>
                <a:effectLst/>
                <a:latin typeface="+mn-lt"/>
                <a:ea typeface="+mn-ea"/>
                <a:cs typeface="+mn-cs"/>
              </a:rPr>
              <a:t>Ct</a:t>
            </a:r>
            <a:r>
              <a:rPr lang="zh-CN" altLang="en-US" sz="1800" b="0" i="0" kern="1200" dirty="0">
                <a:solidFill>
                  <a:schemeClr val="tx1"/>
                </a:solidFill>
                <a:effectLst/>
                <a:latin typeface="+mn-lt"/>
                <a:ea typeface="+mn-ea"/>
                <a:cs typeface="+mn-cs"/>
              </a:rPr>
              <a:t>中的哪部分信息会被输出。接着，我们把</a:t>
            </a:r>
            <a:r>
              <a:rPr lang="en-US" altLang="zh-CN" sz="1800" b="0" i="0" u="none" strike="noStrike" kern="1200" dirty="0">
                <a:solidFill>
                  <a:schemeClr val="tx1"/>
                </a:solidFill>
                <a:effectLst/>
                <a:latin typeface="+mn-lt"/>
                <a:ea typeface="+mn-ea"/>
                <a:cs typeface="+mn-cs"/>
              </a:rPr>
              <a:t>Ct</a:t>
            </a:r>
            <a:r>
              <a:rPr lang="zh-CN" altLang="en-US" sz="1800" b="0" i="0" kern="1200" dirty="0">
                <a:solidFill>
                  <a:schemeClr val="tx1"/>
                </a:solidFill>
                <a:effectLst/>
                <a:latin typeface="+mn-lt"/>
                <a:ea typeface="+mn-ea"/>
                <a:cs typeface="+mn-cs"/>
              </a:rPr>
              <a:t>通过一个 </a:t>
            </a:r>
            <a:r>
              <a:rPr lang="en-US" altLang="zh-CN" sz="1800" b="0" i="0" kern="1200" dirty="0">
                <a:solidFill>
                  <a:schemeClr val="tx1"/>
                </a:solidFill>
                <a:effectLst/>
                <a:latin typeface="+mn-lt"/>
                <a:ea typeface="+mn-ea"/>
                <a:cs typeface="+mn-cs"/>
              </a:rPr>
              <a:t>tanh </a:t>
            </a:r>
            <a:r>
              <a:rPr lang="zh-CN" altLang="en-US" sz="1800" b="0" i="0" kern="1200" dirty="0">
                <a:solidFill>
                  <a:schemeClr val="tx1"/>
                </a:solidFill>
                <a:effectLst/>
                <a:latin typeface="+mn-lt"/>
                <a:ea typeface="+mn-ea"/>
                <a:cs typeface="+mn-cs"/>
              </a:rPr>
              <a:t>层（把数值都归到 </a:t>
            </a:r>
            <a:r>
              <a:rPr lang="en-US" altLang="zh-CN" sz="1800" b="0" i="0" kern="1200" dirty="0">
                <a:solidFill>
                  <a:schemeClr val="tx1"/>
                </a:solidFill>
                <a:effectLst/>
                <a:latin typeface="+mn-lt"/>
                <a:ea typeface="+mn-ea"/>
                <a:cs typeface="+mn-cs"/>
              </a:rPr>
              <a:t>-1 </a:t>
            </a:r>
            <a:r>
              <a:rPr lang="zh-CN" altLang="en-US" sz="1800" b="0" i="0" kern="1200" dirty="0">
                <a:solidFill>
                  <a:schemeClr val="tx1"/>
                </a:solidFill>
                <a:effectLst/>
                <a:latin typeface="+mn-lt"/>
                <a:ea typeface="+mn-ea"/>
                <a:cs typeface="+mn-cs"/>
              </a:rPr>
              <a:t>和 </a:t>
            </a:r>
            <a:r>
              <a:rPr lang="en-US" altLang="zh-CN" sz="1800" b="0" i="0" kern="1200" dirty="0">
                <a:solidFill>
                  <a:schemeClr val="tx1"/>
                </a:solidFill>
                <a:effectLst/>
                <a:latin typeface="+mn-lt"/>
                <a:ea typeface="+mn-ea"/>
                <a:cs typeface="+mn-cs"/>
              </a:rPr>
              <a:t>1 </a:t>
            </a:r>
            <a:r>
              <a:rPr lang="zh-CN" altLang="en-US" sz="1800" b="0" i="0" kern="1200" dirty="0">
                <a:solidFill>
                  <a:schemeClr val="tx1"/>
                </a:solidFill>
                <a:effectLst/>
                <a:latin typeface="+mn-lt"/>
                <a:ea typeface="+mn-ea"/>
                <a:cs typeface="+mn-cs"/>
              </a:rPr>
              <a:t>之间），然后把 </a:t>
            </a:r>
            <a:r>
              <a:rPr lang="en-US" altLang="zh-CN" sz="1800" b="0" i="0" kern="1200" dirty="0">
                <a:solidFill>
                  <a:schemeClr val="tx1"/>
                </a:solidFill>
                <a:effectLst/>
                <a:latin typeface="+mn-lt"/>
                <a:ea typeface="+mn-ea"/>
                <a:cs typeface="+mn-cs"/>
              </a:rPr>
              <a:t>tanh </a:t>
            </a:r>
            <a:r>
              <a:rPr lang="zh-CN" altLang="en-US" sz="1800" b="0" i="0" kern="1200" dirty="0">
                <a:solidFill>
                  <a:schemeClr val="tx1"/>
                </a:solidFill>
                <a:effectLst/>
                <a:latin typeface="+mn-lt"/>
                <a:ea typeface="+mn-ea"/>
                <a:cs typeface="+mn-cs"/>
              </a:rPr>
              <a:t>层的输出和 </a:t>
            </a:r>
            <a:r>
              <a:rPr lang="en-US" altLang="zh-CN" sz="1800" b="0" i="0" kern="1200" dirty="0">
                <a:solidFill>
                  <a:schemeClr val="tx1"/>
                </a:solidFill>
                <a:effectLst/>
                <a:latin typeface="+mn-lt"/>
                <a:ea typeface="+mn-ea"/>
                <a:cs typeface="+mn-cs"/>
              </a:rPr>
              <a:t>sigmoid </a:t>
            </a:r>
            <a:r>
              <a:rPr lang="zh-CN" altLang="en-US" sz="1800" b="0" i="0" kern="1200" dirty="0">
                <a:solidFill>
                  <a:schemeClr val="tx1"/>
                </a:solidFill>
                <a:effectLst/>
                <a:latin typeface="+mn-lt"/>
                <a:ea typeface="+mn-ea"/>
                <a:cs typeface="+mn-cs"/>
              </a:rPr>
              <a:t>层计算出来的权重相乘，这样就得到了最后输出的结果。</a:t>
            </a:r>
            <a:endParaRPr lang="en-US" altLang="zh-CN" sz="1800" b="0" i="0" kern="1200" dirty="0">
              <a:solidFill>
                <a:schemeClr val="tx1"/>
              </a:solidFill>
              <a:effectLst/>
              <a:latin typeface="+mn-lt"/>
              <a:ea typeface="+mn-ea"/>
              <a:cs typeface="+mn-cs"/>
            </a:endParaRPr>
          </a:p>
        </p:txBody>
      </p:sp>
      <p:sp>
        <p:nvSpPr>
          <p:cNvPr id="8" name="文本框 7">
            <a:extLst>
              <a:ext uri="{FF2B5EF4-FFF2-40B4-BE49-F238E27FC236}">
                <a16:creationId xmlns:a16="http://schemas.microsoft.com/office/drawing/2014/main" id="{D4C3BAFE-442C-4F34-BD56-D73DDAD2938A}"/>
              </a:ext>
            </a:extLst>
          </p:cNvPr>
          <p:cNvSpPr txBox="1"/>
          <p:nvPr/>
        </p:nvSpPr>
        <p:spPr>
          <a:xfrm>
            <a:off x="1206609" y="5303336"/>
            <a:ext cx="6097656" cy="646331"/>
          </a:xfrm>
          <a:prstGeom prst="rect">
            <a:avLst/>
          </a:prstGeom>
          <a:noFill/>
        </p:spPr>
        <p:txBody>
          <a:bodyPr wrap="square">
            <a:spAutoFit/>
          </a:bodyPr>
          <a:lstStyle/>
          <a:p>
            <a:r>
              <a:rPr lang="zh-CN" altLang="en-US" b="1" i="0" dirty="0">
                <a:solidFill>
                  <a:srgbClr val="4D4D4D"/>
                </a:solidFill>
                <a:effectLst/>
                <a:latin typeface="-apple-system"/>
              </a:rPr>
              <a:t>输出门（</a:t>
            </a:r>
            <a:r>
              <a:rPr lang="en-US" altLang="zh-CN" b="1" i="0" dirty="0">
                <a:solidFill>
                  <a:srgbClr val="4D4D4D"/>
                </a:solidFill>
                <a:effectLst/>
                <a:latin typeface="-apple-system"/>
              </a:rPr>
              <a:t>output gate</a:t>
            </a:r>
            <a:r>
              <a:rPr lang="zh-CN" altLang="en-US" b="1" i="0" dirty="0">
                <a:solidFill>
                  <a:srgbClr val="4D4D4D"/>
                </a:solidFill>
                <a:effectLst/>
                <a:latin typeface="-apple-system"/>
              </a:rPr>
              <a:t>）</a:t>
            </a:r>
            <a:br>
              <a:rPr lang="en-US" altLang="zh-CN" dirty="0"/>
            </a:br>
            <a:r>
              <a:rPr lang="zh-CN" altLang="en-US" b="0" i="0" dirty="0">
                <a:solidFill>
                  <a:srgbClr val="4D4D4D"/>
                </a:solidFill>
                <a:effectLst/>
                <a:latin typeface="-apple-system"/>
              </a:rPr>
              <a:t>控制单元状态</a:t>
            </a:r>
            <a:r>
              <a:rPr lang="en-US" altLang="zh-CN" i="1" dirty="0">
                <a:solidFill>
                  <a:srgbClr val="333333"/>
                </a:solidFill>
                <a:latin typeface="CMS"/>
              </a:rPr>
              <a:t>C</a:t>
            </a:r>
            <a:r>
              <a:rPr lang="en-US" altLang="zh-CN" i="1" baseline="-25000" dirty="0">
                <a:solidFill>
                  <a:srgbClr val="333333"/>
                </a:solidFill>
                <a:latin typeface="CMS"/>
              </a:rPr>
              <a:t>t</a:t>
            </a:r>
            <a:r>
              <a:rPr lang="zh-CN" altLang="en-US" b="0" i="0" dirty="0">
                <a:solidFill>
                  <a:srgbClr val="4D4D4D"/>
                </a:solidFill>
                <a:effectLst/>
                <a:latin typeface="-apple-system"/>
              </a:rPr>
              <a:t>有多少输出到 </a:t>
            </a:r>
            <a:r>
              <a:rPr lang="en-US" altLang="zh-CN" b="0" i="0" dirty="0">
                <a:solidFill>
                  <a:srgbClr val="4D4D4D"/>
                </a:solidFill>
                <a:effectLst/>
                <a:latin typeface="-apple-system"/>
              </a:rPr>
              <a:t>LSTM </a:t>
            </a:r>
            <a:r>
              <a:rPr lang="zh-CN" altLang="en-US" b="0" i="0" dirty="0">
                <a:solidFill>
                  <a:srgbClr val="4D4D4D"/>
                </a:solidFill>
                <a:effectLst/>
                <a:latin typeface="-apple-system"/>
              </a:rPr>
              <a:t>的当前输出值</a:t>
            </a:r>
            <a:r>
              <a:rPr lang="en-US" altLang="zh-CN" i="1">
                <a:solidFill>
                  <a:srgbClr val="333333"/>
                </a:solidFill>
                <a:latin typeface="CMS"/>
              </a:rPr>
              <a:t>h</a:t>
            </a:r>
            <a:r>
              <a:rPr lang="en-US" altLang="zh-CN" i="1" baseline="-25000">
                <a:solidFill>
                  <a:srgbClr val="333333"/>
                </a:solidFill>
                <a:latin typeface="CMS"/>
              </a:rPr>
              <a:t>t</a:t>
            </a:r>
            <a:r>
              <a:rPr lang="en-US" altLang="zh-CN" i="1" baseline="-25000" dirty="0">
                <a:solidFill>
                  <a:srgbClr val="333333"/>
                </a:solidFill>
                <a:latin typeface="CMS"/>
              </a:rPr>
              <a:t> </a:t>
            </a:r>
            <a:r>
              <a:rPr lang="zh-CN" altLang="en-US" b="0" i="0" dirty="0">
                <a:solidFill>
                  <a:srgbClr val="4D4D4D"/>
                </a:solidFill>
                <a:effectLst/>
                <a:latin typeface="-apple-system"/>
              </a:rPr>
              <a:t> </a:t>
            </a:r>
            <a:endParaRPr lang="zh-CN" altLang="en-US" dirty="0"/>
          </a:p>
        </p:txBody>
      </p:sp>
    </p:spTree>
    <p:extLst>
      <p:ext uri="{BB962C8B-B14F-4D97-AF65-F5344CB8AC3E}">
        <p14:creationId xmlns:p14="http://schemas.microsoft.com/office/powerpoint/2010/main" val="3818369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a:xfrm>
            <a:off x="1097280" y="123091"/>
            <a:ext cx="10058400" cy="999718"/>
          </a:xfrm>
        </p:spPr>
        <p:txBody>
          <a:bodyPr>
            <a:normAutofit/>
          </a:bodyPr>
          <a:lstStyle/>
          <a:p>
            <a:r>
              <a:rPr lang="en-US" altLang="zh-CN" dirty="0"/>
              <a:t>LSTM</a:t>
            </a:r>
            <a:r>
              <a:rPr lang="zh-CN" altLang="en-US" dirty="0"/>
              <a:t>的变种</a:t>
            </a:r>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normAutofit lnSpcReduction="10000"/>
          </a:bodyPr>
          <a:lstStyle/>
          <a:p>
            <a:r>
              <a:rPr lang="zh-CN" altLang="en-US" sz="2000" dirty="0"/>
              <a:t>一个由</a:t>
            </a:r>
            <a:r>
              <a:rPr lang="en-US" altLang="zh-CN" sz="2000" dirty="0"/>
              <a:t>Gers &amp; </a:t>
            </a:r>
            <a:r>
              <a:rPr lang="en-US" altLang="zh-CN" sz="2000" dirty="0" err="1"/>
              <a:t>Schmidhuber</a:t>
            </a:r>
            <a:r>
              <a:rPr lang="en-US" altLang="zh-CN" sz="2000" dirty="0"/>
              <a:t> (2000)</a:t>
            </a:r>
            <a:r>
              <a:rPr lang="zh-CN" altLang="en-US" sz="2000" dirty="0"/>
              <a:t>提出的</a:t>
            </a:r>
            <a:r>
              <a:rPr lang="en-US" altLang="zh-CN" sz="2000" dirty="0"/>
              <a:t>LSTM</a:t>
            </a:r>
            <a:r>
              <a:rPr lang="zh-CN" altLang="en-US" sz="2000" dirty="0"/>
              <a:t>变种为</a:t>
            </a:r>
            <a:r>
              <a:rPr lang="en-US" altLang="zh-CN" sz="2000" dirty="0"/>
              <a:t> “peephole connections.” ——</a:t>
            </a:r>
            <a:r>
              <a:rPr lang="zh-CN" altLang="en-US" sz="2000" dirty="0"/>
              <a:t>将前一时刻的</a:t>
            </a:r>
            <a:r>
              <a:rPr lang="en-US" altLang="zh-CN" sz="2000" dirty="0"/>
              <a:t>cell</a:t>
            </a:r>
            <a:r>
              <a:rPr lang="zh-CN" altLang="en-US" sz="2000" dirty="0"/>
              <a:t>状态也作为输入</a:t>
            </a:r>
            <a:r>
              <a:rPr lang="en-US" altLang="zh-CN" sz="2000" dirty="0"/>
              <a:t>.</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上面的图片在所有的门上都进行了</a:t>
            </a:r>
            <a:r>
              <a:rPr lang="en-US" altLang="zh-CN" sz="2000" dirty="0"/>
              <a:t>“peephole connections.” </a:t>
            </a:r>
            <a:r>
              <a:rPr lang="zh-CN" altLang="en-US" sz="2000" dirty="0"/>
              <a:t>但很多网络只进行了部分的</a:t>
            </a:r>
            <a:r>
              <a:rPr lang="en-US" altLang="zh-CN" sz="2000" dirty="0"/>
              <a:t>“peephole connections.” </a:t>
            </a:r>
          </a:p>
          <a:p>
            <a:br>
              <a:rPr lang="en-US" altLang="zh-CN" sz="2000" dirty="0"/>
            </a:br>
            <a:endParaRPr lang="zh-CN" altLang="en-US" sz="2000"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7" name="图片 6">
            <a:extLst>
              <a:ext uri="{FF2B5EF4-FFF2-40B4-BE49-F238E27FC236}">
                <a16:creationId xmlns:a16="http://schemas.microsoft.com/office/drawing/2014/main" id="{C7852EA9-53DD-40DE-83F1-02120B5E628E}"/>
              </a:ext>
            </a:extLst>
          </p:cNvPr>
          <p:cNvPicPr>
            <a:picLocks noChangeAspect="1"/>
          </p:cNvPicPr>
          <p:nvPr/>
        </p:nvPicPr>
        <p:blipFill>
          <a:blip r:embed="rId2"/>
          <a:stretch>
            <a:fillRect/>
          </a:stretch>
        </p:blipFill>
        <p:spPr>
          <a:xfrm>
            <a:off x="2333415" y="2290762"/>
            <a:ext cx="7086600" cy="2276475"/>
          </a:xfrm>
          <a:prstGeom prst="rect">
            <a:avLst/>
          </a:prstGeom>
        </p:spPr>
      </p:pic>
    </p:spTree>
    <p:extLst>
      <p:ext uri="{BB962C8B-B14F-4D97-AF65-F5344CB8AC3E}">
        <p14:creationId xmlns:p14="http://schemas.microsoft.com/office/powerpoint/2010/main" val="923643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B828E-AB06-4331-92B4-391DAAF0FB8F}"/>
              </a:ext>
            </a:extLst>
          </p:cNvPr>
          <p:cNvSpPr>
            <a:spLocks noGrp="1"/>
          </p:cNvSpPr>
          <p:nvPr>
            <p:ph type="title"/>
          </p:nvPr>
        </p:nvSpPr>
        <p:spPr/>
        <p:txBody>
          <a:bodyPr/>
          <a:lstStyle/>
          <a:p>
            <a:r>
              <a:rPr lang="en-US" altLang="zh-CN" dirty="0"/>
              <a:t>LSTM</a:t>
            </a:r>
            <a:r>
              <a:rPr lang="zh-CN" altLang="en-US" dirty="0"/>
              <a:t>的变种</a:t>
            </a:r>
          </a:p>
        </p:txBody>
      </p:sp>
      <p:sp>
        <p:nvSpPr>
          <p:cNvPr id="3" name="内容占位符 2">
            <a:extLst>
              <a:ext uri="{FF2B5EF4-FFF2-40B4-BE49-F238E27FC236}">
                <a16:creationId xmlns:a16="http://schemas.microsoft.com/office/drawing/2014/main" id="{1BB086B3-69D4-4C93-9C45-A396F3FA375F}"/>
              </a:ext>
            </a:extLst>
          </p:cNvPr>
          <p:cNvSpPr>
            <a:spLocks noGrp="1"/>
          </p:cNvSpPr>
          <p:nvPr>
            <p:ph idx="1"/>
          </p:nvPr>
        </p:nvSpPr>
        <p:spPr/>
        <p:txBody>
          <a:bodyPr/>
          <a:lstStyle/>
          <a:p>
            <a:pPr latinLnBrk="0"/>
            <a:r>
              <a:rPr lang="zh-CN" altLang="en-US" sz="2000" b="0" i="0" kern="1200" dirty="0">
                <a:solidFill>
                  <a:schemeClr val="tx1"/>
                </a:solidFill>
                <a:effectLst/>
                <a:latin typeface="+mn-lt"/>
                <a:ea typeface="+mn-ea"/>
                <a:cs typeface="+mn-cs"/>
              </a:rPr>
              <a:t>另一个变体是通过使用 </a:t>
            </a:r>
            <a:r>
              <a:rPr lang="en-US" altLang="zh-CN" sz="2000" b="0" i="0" kern="1200" dirty="0">
                <a:solidFill>
                  <a:schemeClr val="tx1"/>
                </a:solidFill>
                <a:effectLst/>
                <a:latin typeface="+mn-lt"/>
                <a:ea typeface="+mn-ea"/>
                <a:cs typeface="+mn-cs"/>
              </a:rPr>
              <a:t>coupled </a:t>
            </a:r>
            <a:r>
              <a:rPr lang="zh-CN" altLang="en-US" sz="2000" b="0" i="0" kern="1200" dirty="0">
                <a:solidFill>
                  <a:schemeClr val="tx1"/>
                </a:solidFill>
                <a:effectLst/>
                <a:latin typeface="+mn-lt"/>
                <a:ea typeface="+mn-ea"/>
                <a:cs typeface="+mn-cs"/>
              </a:rPr>
              <a:t>忘记和输入门。不同于之前是分开确定什么忘记和需要添加什么新的信息，这里是一同做出决定。我们仅仅会当我们将要输入在当前位置时忘记。我们仅仅输入新的值到那些我们已经忘记旧的信息的那些状态 。</a:t>
            </a:r>
          </a:p>
          <a:p>
            <a:endParaRPr lang="en-US" altLang="zh-CN" dirty="0"/>
          </a:p>
          <a:p>
            <a:endParaRPr lang="zh-CN" altLang="en-US" dirty="0"/>
          </a:p>
        </p:txBody>
      </p:sp>
      <p:sp>
        <p:nvSpPr>
          <p:cNvPr id="4" name="日期占位符 3">
            <a:extLst>
              <a:ext uri="{FF2B5EF4-FFF2-40B4-BE49-F238E27FC236}">
                <a16:creationId xmlns:a16="http://schemas.microsoft.com/office/drawing/2014/main" id="{C9CD9C17-2943-4020-9672-3CA6F252B6A7}"/>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132492A9-41AD-4670-A315-01E5F9B305B1}"/>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1D5EEB40-ACC2-4A49-B618-7972C8867BA3}"/>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7" name="图片 6">
            <a:extLst>
              <a:ext uri="{FF2B5EF4-FFF2-40B4-BE49-F238E27FC236}">
                <a16:creationId xmlns:a16="http://schemas.microsoft.com/office/drawing/2014/main" id="{01290998-3547-4B0D-A21E-E6841A0B819F}"/>
              </a:ext>
            </a:extLst>
          </p:cNvPr>
          <p:cNvPicPr>
            <a:picLocks noChangeAspect="1"/>
          </p:cNvPicPr>
          <p:nvPr/>
        </p:nvPicPr>
        <p:blipFill>
          <a:blip r:embed="rId3"/>
          <a:stretch>
            <a:fillRect/>
          </a:stretch>
        </p:blipFill>
        <p:spPr>
          <a:xfrm>
            <a:off x="2517322" y="2776276"/>
            <a:ext cx="6896100" cy="2209800"/>
          </a:xfrm>
          <a:prstGeom prst="rect">
            <a:avLst/>
          </a:prstGeom>
        </p:spPr>
      </p:pic>
    </p:spTree>
    <p:extLst>
      <p:ext uri="{BB962C8B-B14F-4D97-AF65-F5344CB8AC3E}">
        <p14:creationId xmlns:p14="http://schemas.microsoft.com/office/powerpoint/2010/main" val="2578827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D4FAA-5E56-44A1-BECC-462DDBB947A9}"/>
              </a:ext>
            </a:extLst>
          </p:cNvPr>
          <p:cNvSpPr>
            <a:spLocks noGrp="1"/>
          </p:cNvSpPr>
          <p:nvPr>
            <p:ph type="title"/>
          </p:nvPr>
        </p:nvSpPr>
        <p:spPr/>
        <p:txBody>
          <a:bodyPr/>
          <a:lstStyle/>
          <a:p>
            <a:r>
              <a:rPr lang="en-US" altLang="zh-CN" dirty="0"/>
              <a:t>LSTM</a:t>
            </a:r>
            <a:r>
              <a:rPr lang="zh-CN" altLang="en-US" dirty="0"/>
              <a:t>的变种</a:t>
            </a:r>
          </a:p>
        </p:txBody>
      </p:sp>
      <p:sp>
        <p:nvSpPr>
          <p:cNvPr id="3" name="内容占位符 2">
            <a:extLst>
              <a:ext uri="{FF2B5EF4-FFF2-40B4-BE49-F238E27FC236}">
                <a16:creationId xmlns:a16="http://schemas.microsoft.com/office/drawing/2014/main" id="{69947EF4-1755-4DBA-94B4-B84EA096937E}"/>
              </a:ext>
            </a:extLst>
          </p:cNvPr>
          <p:cNvSpPr>
            <a:spLocks noGrp="1"/>
          </p:cNvSpPr>
          <p:nvPr>
            <p:ph idx="1"/>
          </p:nvPr>
        </p:nvSpPr>
        <p:spPr/>
        <p:txBody>
          <a:bodyPr/>
          <a:lstStyle/>
          <a:p>
            <a:pPr latinLnBrk="0"/>
            <a:r>
              <a:rPr lang="zh-CN" altLang="en-US" sz="2000" b="0" i="0" kern="1200" dirty="0">
                <a:solidFill>
                  <a:schemeClr val="tx1"/>
                </a:solidFill>
                <a:effectLst/>
                <a:latin typeface="+mn-lt"/>
                <a:ea typeface="+mn-ea"/>
                <a:cs typeface="+mn-cs"/>
              </a:rPr>
              <a:t>另一个改动较大的变体是 </a:t>
            </a:r>
            <a:r>
              <a:rPr lang="en-US" altLang="zh-CN" sz="2000" b="0" i="0" kern="1200" dirty="0">
                <a:solidFill>
                  <a:schemeClr val="tx1"/>
                </a:solidFill>
                <a:effectLst/>
                <a:latin typeface="+mn-lt"/>
                <a:ea typeface="+mn-ea"/>
                <a:cs typeface="+mn-cs"/>
              </a:rPr>
              <a:t>Gated Recurrent Unit (GRU)</a:t>
            </a:r>
            <a:r>
              <a:rPr lang="zh-CN" altLang="en-US" sz="2000" b="0" i="0" kern="1200" dirty="0">
                <a:solidFill>
                  <a:schemeClr val="tx1"/>
                </a:solidFill>
                <a:effectLst/>
                <a:latin typeface="+mn-lt"/>
                <a:ea typeface="+mn-ea"/>
                <a:cs typeface="+mn-cs"/>
              </a:rPr>
              <a:t>，这是由 </a:t>
            </a:r>
            <a:r>
              <a:rPr lang="en-US" altLang="zh-CN" sz="2000" b="0" i="0" u="none" strike="noStrike" kern="1200" dirty="0">
                <a:solidFill>
                  <a:schemeClr val="tx1"/>
                </a:solidFill>
                <a:effectLst/>
                <a:latin typeface="+mn-lt"/>
                <a:ea typeface="+mn-ea"/>
                <a:cs typeface="+mn-cs"/>
                <a:hlinkClick r:id="rId3"/>
              </a:rPr>
              <a:t>Cho, et al. (2014)</a:t>
            </a:r>
            <a:r>
              <a:rPr lang="zh-CN" altLang="en-US" sz="2000" b="0" i="0" kern="1200" dirty="0">
                <a:solidFill>
                  <a:schemeClr val="tx1"/>
                </a:solidFill>
                <a:effectLst/>
                <a:latin typeface="+mn-lt"/>
                <a:ea typeface="+mn-ea"/>
                <a:cs typeface="+mn-cs"/>
              </a:rPr>
              <a:t> 提出。它将忘记门和输入门合成了一个单一的 更新门。同样还混合了细胞状态和隐藏状态，和其他一些改动。最终的模型比标准的 </a:t>
            </a:r>
            <a:r>
              <a:rPr lang="en-US" altLang="zh-CN" sz="2000" b="0" i="0" kern="1200" dirty="0">
                <a:solidFill>
                  <a:schemeClr val="tx1"/>
                </a:solidFill>
                <a:effectLst/>
                <a:latin typeface="+mn-lt"/>
                <a:ea typeface="+mn-ea"/>
                <a:cs typeface="+mn-cs"/>
              </a:rPr>
              <a:t>LSTM </a:t>
            </a:r>
            <a:r>
              <a:rPr lang="zh-CN" altLang="en-US" sz="2000" b="0" i="0" kern="1200" dirty="0">
                <a:solidFill>
                  <a:schemeClr val="tx1"/>
                </a:solidFill>
                <a:effectLst/>
                <a:latin typeface="+mn-lt"/>
                <a:ea typeface="+mn-ea"/>
                <a:cs typeface="+mn-cs"/>
              </a:rPr>
              <a:t>模型要简单，也是非常流行的变体。</a:t>
            </a:r>
          </a:p>
        </p:txBody>
      </p:sp>
      <p:sp>
        <p:nvSpPr>
          <p:cNvPr id="4" name="日期占位符 3">
            <a:extLst>
              <a:ext uri="{FF2B5EF4-FFF2-40B4-BE49-F238E27FC236}">
                <a16:creationId xmlns:a16="http://schemas.microsoft.com/office/drawing/2014/main" id="{C9E128C1-E8E6-49CD-AABB-D61139AD1A78}"/>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DBAD5AF0-078A-4E43-8DBF-7B125C48A5EC}"/>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F0FC7AB8-16C8-4CD5-95D7-A0EB3C252CB1}"/>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7" name="图片 6">
            <a:extLst>
              <a:ext uri="{FF2B5EF4-FFF2-40B4-BE49-F238E27FC236}">
                <a16:creationId xmlns:a16="http://schemas.microsoft.com/office/drawing/2014/main" id="{BE086E11-CB89-4AA6-82D2-A2D50281D4BD}"/>
              </a:ext>
            </a:extLst>
          </p:cNvPr>
          <p:cNvPicPr>
            <a:picLocks noChangeAspect="1"/>
          </p:cNvPicPr>
          <p:nvPr/>
        </p:nvPicPr>
        <p:blipFill>
          <a:blip r:embed="rId4"/>
          <a:stretch>
            <a:fillRect/>
          </a:stretch>
        </p:blipFill>
        <p:spPr>
          <a:xfrm>
            <a:off x="2771775" y="2604188"/>
            <a:ext cx="6648450" cy="2333625"/>
          </a:xfrm>
          <a:prstGeom prst="rect">
            <a:avLst/>
          </a:prstGeom>
        </p:spPr>
      </p:pic>
    </p:spTree>
    <p:extLst>
      <p:ext uri="{BB962C8B-B14F-4D97-AF65-F5344CB8AC3E}">
        <p14:creationId xmlns:p14="http://schemas.microsoft.com/office/powerpoint/2010/main" val="3430088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a:t>参考</a:t>
            </a:r>
            <a:endParaRPr lang="zh-CN" altLang="en-US" dirty="0"/>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r>
              <a:rPr lang="en-US" altLang="zh-CN" sz="2000" dirty="0">
                <a:hlinkClick r:id="rId2"/>
              </a:rPr>
              <a:t>http://neuralnetworksanddeeplearning.com/chap6.html</a:t>
            </a:r>
            <a:endParaRPr lang="en-US" altLang="zh-CN" sz="2000" dirty="0"/>
          </a:p>
          <a:p>
            <a:r>
              <a:rPr lang="en-US" altLang="zh-CN" sz="2000" dirty="0">
                <a:hlinkClick r:id="rId3"/>
              </a:rPr>
              <a:t>http://ufldl.stanford.edu/tutorial/supervised/FeatureExtractionUsingConvolution/</a:t>
            </a:r>
            <a:endParaRPr lang="en-US" altLang="zh-CN" sz="2000" dirty="0"/>
          </a:p>
          <a:p>
            <a:r>
              <a:rPr lang="en-US" altLang="zh-CN" sz="2000" dirty="0">
                <a:hlinkClick r:id="rId4"/>
              </a:rPr>
              <a:t>https://uvadlc.github.io/</a:t>
            </a:r>
            <a:endParaRPr lang="en-US" altLang="zh-CN" sz="2000" dirty="0"/>
          </a:p>
          <a:p>
            <a:r>
              <a:rPr lang="en-US" altLang="zh-CN" sz="2000" dirty="0">
                <a:hlinkClick r:id="rId5"/>
              </a:rPr>
              <a:t>https://www.zhihu.com/question/52668301</a:t>
            </a:r>
            <a:endParaRPr lang="en-US" altLang="zh-CN" sz="2000" dirty="0"/>
          </a:p>
          <a:p>
            <a:r>
              <a:rPr lang="en-US" altLang="zh-CN" sz="2000" dirty="0">
                <a:hlinkClick r:id="rId6"/>
              </a:rPr>
              <a:t>https://adeshpande3.github.io/adeshpande3.github.io/A-Beginner%27s-Guide-To-Understanding-Convolutional-Neural-Networks/</a:t>
            </a:r>
            <a:endParaRPr lang="en-US" altLang="zh-CN" sz="2000" dirty="0"/>
          </a:p>
          <a:p>
            <a:r>
              <a:rPr lang="en-US" altLang="zh-CN" sz="2000" dirty="0">
                <a:hlinkClick r:id="rId7"/>
              </a:rPr>
              <a:t>https://www.cs.ox.ac.uk/people/nando.defreitas/machinelearning/</a:t>
            </a:r>
            <a:endParaRPr lang="en-US" altLang="zh-CN" sz="2000" dirty="0"/>
          </a:p>
          <a:p>
            <a:r>
              <a:rPr lang="en-US" altLang="zh-CN" sz="2000" dirty="0">
                <a:hlinkClick r:id="rId8"/>
              </a:rPr>
              <a:t>http://colah.github.io/posts/2015-08-Understanding-LSTMs/</a:t>
            </a:r>
            <a:endParaRPr lang="en-US" altLang="zh-CN" sz="2000" dirty="0"/>
          </a:p>
          <a:p>
            <a:r>
              <a:rPr lang="en-US" altLang="zh-CN" sz="2000" dirty="0">
                <a:hlinkClick r:id="rId9"/>
              </a:rPr>
              <a:t>https://www.csie.ntu.edu.tw/~yvchen/f106-adl/syllabus.html</a:t>
            </a:r>
            <a:endParaRPr lang="en-US" altLang="zh-CN" sz="2000" dirty="0"/>
          </a:p>
          <a:p>
            <a:endParaRPr lang="en-US" altLang="zh-CN" sz="2000" dirty="0"/>
          </a:p>
          <a:p>
            <a:endParaRPr lang="en-US" altLang="zh-CN" dirty="0"/>
          </a:p>
          <a:p>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3064740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为什么需要“更深”</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7" name="Content Placeholder 2">
            <a:extLst>
              <a:ext uri="{FF2B5EF4-FFF2-40B4-BE49-F238E27FC236}">
                <a16:creationId xmlns:a16="http://schemas.microsoft.com/office/drawing/2014/main" id="{0A5A069E-70DC-4921-9CC8-467BA50855E8}"/>
              </a:ext>
            </a:extLst>
          </p:cNvPr>
          <p:cNvSpPr>
            <a:spLocks noGrp="1"/>
          </p:cNvSpPr>
          <p:nvPr>
            <p:ph idx="1"/>
          </p:nvPr>
        </p:nvSpPr>
        <p:spPr>
          <a:xfrm>
            <a:off x="968828" y="1373449"/>
            <a:ext cx="10515600" cy="4351338"/>
          </a:xfrm>
        </p:spPr>
        <p:txBody>
          <a:bodyPr>
            <a:normAutofit fontScale="92500" lnSpcReduction="20000"/>
          </a:bodyPr>
          <a:lstStyle/>
          <a:p>
            <a:r>
              <a:rPr lang="zh-CN" altLang="en-US" dirty="0"/>
              <a:t>深度不足会有害</a:t>
            </a:r>
            <a:endParaRPr lang="en-US" dirty="0"/>
          </a:p>
          <a:p>
            <a:pPr lvl="1"/>
            <a:r>
              <a:rPr lang="zh-CN" altLang="en-US" dirty="0"/>
              <a:t>浅层的结构</a:t>
            </a:r>
            <a:r>
              <a:rPr lang="en-US" dirty="0"/>
              <a:t>(SVM, NB, KNN, </a:t>
            </a:r>
            <a:r>
              <a:rPr lang="zh-CN" altLang="en-US" dirty="0"/>
              <a:t>等</a:t>
            </a:r>
            <a:r>
              <a:rPr lang="en-US" dirty="0"/>
              <a:t>), </a:t>
            </a:r>
            <a:r>
              <a:rPr lang="zh-CN" altLang="en-US" dirty="0"/>
              <a:t>他们需要的节点数量</a:t>
            </a:r>
            <a:r>
              <a:rPr lang="en-US" dirty="0"/>
              <a:t>(</a:t>
            </a:r>
            <a:r>
              <a:rPr lang="zh-CN" altLang="en-US" dirty="0"/>
              <a:t>即计算以及参数的数量</a:t>
            </a:r>
            <a:r>
              <a:rPr lang="en-US" dirty="0"/>
              <a:t>) </a:t>
            </a:r>
            <a:r>
              <a:rPr lang="zh-CN" altLang="en-US" dirty="0"/>
              <a:t>会非常大</a:t>
            </a:r>
            <a:endParaRPr lang="en-US" dirty="0"/>
          </a:p>
          <a:p>
            <a:pPr lvl="1"/>
            <a:r>
              <a:rPr lang="zh-CN" altLang="en-US" dirty="0"/>
              <a:t>许多可以用深层体系结构有效地表示的函数不能用浅层体系结构有效地表示</a:t>
            </a:r>
            <a:r>
              <a:rPr lang="en-US" dirty="0"/>
              <a:t>.</a:t>
            </a:r>
          </a:p>
          <a:p>
            <a:r>
              <a:rPr lang="zh-CN" altLang="en-US" dirty="0"/>
              <a:t>人脑具有深层的结构</a:t>
            </a:r>
            <a:endParaRPr lang="en-US" dirty="0"/>
          </a:p>
          <a:p>
            <a:pPr lvl="1"/>
            <a:r>
              <a:rPr lang="zh-CN" altLang="en-US" dirty="0"/>
              <a:t>视觉皮层显示了一系列区域，每个区域都包含输入的表示，信号从一个区域流向下一个区域</a:t>
            </a:r>
            <a:r>
              <a:rPr lang="en-US" dirty="0"/>
              <a:t>.</a:t>
            </a:r>
          </a:p>
          <a:p>
            <a:pPr lvl="1"/>
            <a:r>
              <a:rPr lang="zh-CN" altLang="en-US" dirty="0"/>
              <a:t>注意，大脑中的表征尺度介于密集纯局部之间：它们是稀疏的：大约只有</a:t>
            </a:r>
            <a:r>
              <a:rPr lang="en-US" altLang="zh-CN" dirty="0"/>
              <a:t>1%</a:t>
            </a:r>
            <a:r>
              <a:rPr lang="zh-CN" altLang="en-US" dirty="0"/>
              <a:t>的神经元在大脑中会同时活跃</a:t>
            </a:r>
            <a:r>
              <a:rPr lang="en-US" dirty="0"/>
              <a:t>.</a:t>
            </a:r>
          </a:p>
          <a:p>
            <a:r>
              <a:rPr lang="zh-CN" altLang="en-US" dirty="0"/>
              <a:t>认知的过程是深度的</a:t>
            </a:r>
            <a:endParaRPr lang="en-US" dirty="0"/>
          </a:p>
          <a:p>
            <a:pPr lvl="1"/>
            <a:r>
              <a:rPr lang="zh-CN" altLang="en-US" dirty="0"/>
              <a:t>人类的想法和思路是分层次的</a:t>
            </a:r>
            <a:r>
              <a:rPr lang="en-US" dirty="0"/>
              <a:t>.</a:t>
            </a:r>
          </a:p>
          <a:p>
            <a:pPr lvl="1"/>
            <a:r>
              <a:rPr lang="zh-CN" altLang="en-US" dirty="0"/>
              <a:t>人类从简单的观点出发，一步步最终得到复杂和抽象的结果</a:t>
            </a:r>
            <a:r>
              <a:rPr lang="en-US" dirty="0"/>
              <a:t>.</a:t>
            </a:r>
          </a:p>
          <a:p>
            <a:pPr lvl="1"/>
            <a:r>
              <a:rPr lang="zh-CN" altLang="en-US" dirty="0"/>
              <a:t>工程师将解决方案分解为多个抽象的处理级别</a:t>
            </a:r>
            <a:endParaRPr lang="en-US" dirty="0"/>
          </a:p>
        </p:txBody>
      </p:sp>
    </p:spTree>
    <p:extLst>
      <p:ext uri="{BB962C8B-B14F-4D97-AF65-F5344CB8AC3E}">
        <p14:creationId xmlns:p14="http://schemas.microsoft.com/office/powerpoint/2010/main" val="211670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rmAutofit/>
          </a:bodyPr>
          <a:lstStyle/>
          <a:p>
            <a:r>
              <a:rPr lang="zh-CN" altLang="en-US" dirty="0"/>
              <a:t>深度学习的定义</a:t>
            </a:r>
            <a:r>
              <a:rPr lang="en-US" altLang="zh-CN" dirty="0"/>
              <a:t> </a:t>
            </a:r>
            <a:endParaRPr lang="zh-CN" altLang="en-US" dirty="0"/>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lstStyle/>
          <a:p>
            <a:pPr marL="0" indent="0">
              <a:buFontTx/>
              <a:buNone/>
              <a:defRPr/>
            </a:pPr>
            <a:r>
              <a:rPr lang="zh-CN" altLang="en-US" sz="3200" b="1" dirty="0">
                <a:solidFill>
                  <a:srgbClr val="FF0000"/>
                </a:solidFill>
              </a:rPr>
              <a:t>简短定义</a:t>
            </a:r>
            <a:endParaRPr lang="en-US" altLang="zh-CN" sz="3200" b="1" dirty="0">
              <a:solidFill>
                <a:srgbClr val="FF0000"/>
              </a:solidFill>
            </a:endParaRPr>
          </a:p>
          <a:p>
            <a:pPr marL="0" indent="0">
              <a:buFontTx/>
              <a:buNone/>
              <a:defRPr/>
            </a:pPr>
            <a:r>
              <a:rPr lang="en-GB" altLang="zh-CN" b="1" dirty="0">
                <a:solidFill>
                  <a:srgbClr val="FF0000"/>
                </a:solidFill>
              </a:rPr>
              <a:t>   1.   </a:t>
            </a:r>
            <a:r>
              <a:rPr lang="en-GB" altLang="zh-CN" b="1" dirty="0">
                <a:solidFill>
                  <a:schemeClr val="tx1">
                    <a:lumMod val="95000"/>
                    <a:lumOff val="5000"/>
                  </a:schemeClr>
                </a:solidFill>
              </a:rPr>
              <a:t>‘</a:t>
            </a:r>
            <a:r>
              <a:rPr lang="zh-CN" altLang="en-US" b="1" dirty="0">
                <a:solidFill>
                  <a:schemeClr val="tx1">
                    <a:lumMod val="95000"/>
                    <a:lumOff val="5000"/>
                  </a:schemeClr>
                </a:solidFill>
              </a:rPr>
              <a:t>深度学习</a:t>
            </a:r>
            <a:r>
              <a:rPr lang="en-GB" altLang="zh-CN" b="1" dirty="0">
                <a:solidFill>
                  <a:schemeClr val="tx1">
                    <a:lumMod val="95000"/>
                    <a:lumOff val="5000"/>
                  </a:schemeClr>
                </a:solidFill>
              </a:rPr>
              <a:t>’ </a:t>
            </a:r>
            <a:r>
              <a:rPr lang="zh-CN" altLang="en-US" b="1" dirty="0">
                <a:solidFill>
                  <a:srgbClr val="FF0000"/>
                </a:solidFill>
              </a:rPr>
              <a:t>表示使用</a:t>
            </a:r>
            <a:r>
              <a:rPr lang="zh-CN" altLang="en-US" dirty="0">
                <a:solidFill>
                  <a:srgbClr val="FF0000"/>
                </a:solidFill>
              </a:rPr>
              <a:t>包含</a:t>
            </a:r>
            <a:r>
              <a:rPr lang="zh-CN" altLang="en-US" b="1" u="sng" dirty="0">
                <a:solidFill>
                  <a:schemeClr val="tx1">
                    <a:lumMod val="95000"/>
                    <a:lumOff val="5000"/>
                  </a:schemeClr>
                </a:solidFill>
              </a:rPr>
              <a:t>多个隐藏层的</a:t>
            </a:r>
            <a:r>
              <a:rPr lang="zh-CN" altLang="en-US" b="1" dirty="0">
                <a:solidFill>
                  <a:schemeClr val="tx1">
                    <a:lumMod val="95000"/>
                    <a:lumOff val="5000"/>
                  </a:schemeClr>
                </a:solidFill>
              </a:rPr>
              <a:t>神经网络</a:t>
            </a:r>
            <a:endParaRPr lang="en-GB" altLang="zh-CN" b="1" dirty="0">
              <a:solidFill>
                <a:srgbClr val="FF0000"/>
              </a:solidFill>
            </a:endParaRPr>
          </a:p>
          <a:p>
            <a:pPr marL="0" indent="0">
              <a:buFontTx/>
              <a:buNone/>
              <a:defRPr/>
            </a:pPr>
            <a:r>
              <a:rPr lang="en-GB" altLang="zh-CN" b="1" dirty="0">
                <a:solidFill>
                  <a:srgbClr val="FF0000"/>
                </a:solidFill>
              </a:rPr>
              <a:t>  </a:t>
            </a:r>
          </a:p>
          <a:p>
            <a:pPr marL="0" indent="0">
              <a:buFontTx/>
              <a:buNone/>
              <a:defRPr/>
            </a:pPr>
            <a:r>
              <a:rPr lang="en-GB" altLang="zh-CN" b="1" dirty="0">
                <a:solidFill>
                  <a:srgbClr val="FF0000"/>
                </a:solidFill>
              </a:rPr>
              <a:t> 2.   </a:t>
            </a:r>
            <a:r>
              <a:rPr lang="zh-CN" altLang="en-US" b="1" dirty="0">
                <a:solidFill>
                  <a:srgbClr val="FF0000"/>
                </a:solidFill>
              </a:rPr>
              <a:t>输入和输出之间的隐藏层进行了</a:t>
            </a:r>
            <a:endParaRPr lang="en-GB" altLang="zh-CN" b="1" dirty="0">
              <a:solidFill>
                <a:srgbClr val="FF0000"/>
              </a:solidFill>
            </a:endParaRPr>
          </a:p>
          <a:p>
            <a:pPr marL="0" indent="0">
              <a:buFontTx/>
              <a:buNone/>
              <a:defRPr/>
            </a:pPr>
            <a:r>
              <a:rPr lang="en-GB" altLang="zh-CN" b="1" dirty="0">
                <a:solidFill>
                  <a:srgbClr val="FF0000"/>
                </a:solidFill>
              </a:rPr>
              <a:t> </a:t>
            </a:r>
            <a:r>
              <a:rPr lang="zh-CN" altLang="en-US" b="1" dirty="0">
                <a:solidFill>
                  <a:schemeClr val="tx1">
                    <a:lumMod val="95000"/>
                    <a:lumOff val="5000"/>
                  </a:schemeClr>
                </a:solidFill>
              </a:rPr>
              <a:t>多个阶段的特征提取和识别</a:t>
            </a:r>
            <a:r>
              <a:rPr lang="en-GB" altLang="zh-CN" b="1" dirty="0">
                <a:solidFill>
                  <a:srgbClr val="FF0000"/>
                </a:solidFill>
              </a:rPr>
              <a:t>,</a:t>
            </a:r>
            <a:r>
              <a:rPr lang="zh-CN" altLang="en-US" b="1" dirty="0">
                <a:solidFill>
                  <a:srgbClr val="FF0000"/>
                </a:solidFill>
              </a:rPr>
              <a:t>就和人类大脑的过程相似</a:t>
            </a:r>
            <a:r>
              <a:rPr lang="en-GB" altLang="zh-CN" b="1" dirty="0">
                <a:solidFill>
                  <a:srgbClr val="FF0000"/>
                </a:solidFill>
              </a:rPr>
              <a:t>.</a:t>
            </a:r>
          </a:p>
          <a:p>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94878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lstStyle/>
          <a:p>
            <a:r>
              <a:rPr lang="zh-CN" altLang="en-US" dirty="0"/>
              <a:t>深度学习的定义</a:t>
            </a:r>
            <a:r>
              <a:rPr lang="en-US" altLang="zh-CN" dirty="0"/>
              <a:t> </a:t>
            </a:r>
            <a:endParaRPr lang="zh-CN" altLang="en-US" dirty="0"/>
          </a:p>
        </p:txBody>
      </p:sp>
      <p:sp>
        <p:nvSpPr>
          <p:cNvPr id="3" name="内容占位符 2">
            <a:extLst>
              <a:ext uri="{FF2B5EF4-FFF2-40B4-BE49-F238E27FC236}">
                <a16:creationId xmlns:a16="http://schemas.microsoft.com/office/drawing/2014/main" id="{E0470CF9-8C22-4850-9F9F-2051DBAEAA9E}"/>
              </a:ext>
            </a:extLst>
          </p:cNvPr>
          <p:cNvSpPr>
            <a:spLocks noGrp="1"/>
          </p:cNvSpPr>
          <p:nvPr>
            <p:ph idx="1"/>
          </p:nvPr>
        </p:nvSpPr>
        <p:spPr/>
        <p:txBody>
          <a:bodyPr>
            <a:normAutofit lnSpcReduction="10000"/>
          </a:bodyPr>
          <a:lstStyle/>
          <a:p>
            <a:r>
              <a:rPr lang="en-US" altLang="zh-CN" dirty="0"/>
              <a:t> 3. </a:t>
            </a:r>
            <a:r>
              <a:rPr lang="zh-CN" altLang="en-US" dirty="0"/>
              <a:t>多层次的神经网络在</a:t>
            </a:r>
            <a:r>
              <a:rPr lang="en-US" altLang="zh-CN" dirty="0"/>
              <a:t>25</a:t>
            </a:r>
            <a:r>
              <a:rPr lang="zh-CN" altLang="en-US" dirty="0"/>
              <a:t>年前就被提出了，那么什么是新提出的</a:t>
            </a:r>
            <a:r>
              <a:rPr lang="en-US" altLang="zh-CN" dirty="0"/>
              <a:t>? </a:t>
            </a:r>
          </a:p>
          <a:p>
            <a:pPr marL="0" indent="0">
              <a:buFontTx/>
              <a:buNone/>
            </a:pPr>
            <a:r>
              <a:rPr lang="zh-CN" altLang="en-US" b="1" dirty="0">
                <a:solidFill>
                  <a:srgbClr val="FF0000"/>
                </a:solidFill>
              </a:rPr>
              <a:t>学习单隐藏层的神经网络的权重有着非常有效的算法</a:t>
            </a:r>
            <a:endParaRPr lang="en-US" altLang="zh-CN" b="1" dirty="0">
              <a:solidFill>
                <a:srgbClr val="FF0000"/>
              </a:solidFill>
            </a:endParaRPr>
          </a:p>
          <a:p>
            <a:pPr marL="0" indent="0">
              <a:buFontTx/>
              <a:buNone/>
            </a:pPr>
            <a:endParaRPr lang="en-GB" altLang="en-US" b="1" dirty="0">
              <a:solidFill>
                <a:srgbClr val="FF0000"/>
              </a:solidFill>
            </a:endParaRPr>
          </a:p>
          <a:p>
            <a:pPr marL="0" indent="0">
              <a:buFontTx/>
              <a:buNone/>
            </a:pPr>
            <a:endParaRPr lang="en-GB" altLang="en-US" b="1" dirty="0">
              <a:solidFill>
                <a:srgbClr val="FF0000"/>
              </a:solidFill>
            </a:endParaRPr>
          </a:p>
          <a:p>
            <a:pPr marL="0" indent="0">
              <a:buFontTx/>
              <a:buNone/>
            </a:pPr>
            <a:r>
              <a:rPr lang="zh-CN" altLang="en-US" b="1" dirty="0">
                <a:solidFill>
                  <a:srgbClr val="FF0000"/>
                </a:solidFill>
              </a:rPr>
              <a:t>但对于更多的隐藏层，这些算法并不能有很好的效果</a:t>
            </a:r>
            <a:endParaRPr lang="en-US" altLang="zh-CN" b="1" dirty="0">
              <a:solidFill>
                <a:srgbClr val="FF0000"/>
              </a:solidFill>
            </a:endParaRPr>
          </a:p>
          <a:p>
            <a:pPr marL="0" indent="0">
              <a:buFontTx/>
              <a:buNone/>
            </a:pPr>
            <a:endParaRPr lang="en-US" altLang="en-US" b="1" dirty="0">
              <a:solidFill>
                <a:srgbClr val="FF0000"/>
              </a:solidFill>
            </a:endParaRPr>
          </a:p>
          <a:p>
            <a:pPr marL="0" indent="0">
              <a:buFontTx/>
              <a:buNone/>
            </a:pPr>
            <a:endParaRPr lang="en-US" altLang="en-US" b="1" dirty="0">
              <a:solidFill>
                <a:srgbClr val="FF0000"/>
              </a:solidFill>
            </a:endParaRPr>
          </a:p>
          <a:p>
            <a:pPr marL="0" indent="0">
              <a:buFontTx/>
              <a:buNone/>
            </a:pPr>
            <a:endParaRPr lang="en-GB" altLang="en-US" b="1" dirty="0">
              <a:solidFill>
                <a:srgbClr val="FF0000"/>
              </a:solidFill>
            </a:endParaRPr>
          </a:p>
          <a:p>
            <a:pPr marL="0" indent="0">
              <a:buFontTx/>
              <a:buNone/>
            </a:pPr>
            <a:r>
              <a:rPr lang="zh-CN" altLang="en-US" b="1" dirty="0">
                <a:solidFill>
                  <a:srgbClr val="FF0000"/>
                </a:solidFill>
              </a:rPr>
              <a:t>新提出的既是</a:t>
            </a:r>
            <a:r>
              <a:rPr lang="zh-CN" altLang="en-US" b="1" u="sng" dirty="0"/>
              <a:t>训练多层神经网络的方法</a:t>
            </a:r>
            <a:endParaRPr lang="en-GB" altLang="en-US" b="1" dirty="0"/>
          </a:p>
          <a:p>
            <a:endParaRPr lang="zh-CN" altLang="en-US" dirty="0"/>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Picture 2">
            <a:extLst>
              <a:ext uri="{FF2B5EF4-FFF2-40B4-BE49-F238E27FC236}">
                <a16:creationId xmlns:a16="http://schemas.microsoft.com/office/drawing/2014/main" id="{9EF8AE55-BF6F-4005-98B7-BC1BE4379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688" y="2660650"/>
            <a:ext cx="12017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24577E7A-9034-4F0A-A7D8-837E5D238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743" y="4431359"/>
            <a:ext cx="2982912"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751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7959-E23E-4973-9140-232E90B72744}"/>
              </a:ext>
            </a:extLst>
          </p:cNvPr>
          <p:cNvSpPr>
            <a:spLocks noGrp="1"/>
          </p:cNvSpPr>
          <p:nvPr>
            <p:ph type="title"/>
          </p:nvPr>
        </p:nvSpPr>
        <p:spPr/>
        <p:txBody>
          <a:bodyPr>
            <a:noAutofit/>
          </a:bodyPr>
          <a:lstStyle/>
          <a:p>
            <a:r>
              <a:rPr lang="zh-CN" altLang="en-US" sz="3600" dirty="0"/>
              <a:t>深度学习</a:t>
            </a:r>
            <a:r>
              <a:rPr lang="en-US" altLang="zh-CN" sz="3600" dirty="0"/>
              <a:t>=</a:t>
            </a:r>
            <a:r>
              <a:rPr lang="zh-CN" altLang="en-US" sz="3600" dirty="0"/>
              <a:t>学习多层次的特征</a:t>
            </a:r>
          </a:p>
        </p:txBody>
      </p:sp>
      <p:sp>
        <p:nvSpPr>
          <p:cNvPr id="4" name="日期占位符 3">
            <a:extLst>
              <a:ext uri="{FF2B5EF4-FFF2-40B4-BE49-F238E27FC236}">
                <a16:creationId xmlns:a16="http://schemas.microsoft.com/office/drawing/2014/main" id="{FFDCE764-108B-433F-BDDA-C9E719FC2A71}"/>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2EE819A-D4B1-4EB4-8CC1-A8B983C2933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63022154-18BC-4D9D-A468-23611A6612E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8" name="矩形 7">
            <a:extLst>
              <a:ext uri="{FF2B5EF4-FFF2-40B4-BE49-F238E27FC236}">
                <a16:creationId xmlns:a16="http://schemas.microsoft.com/office/drawing/2014/main" id="{AA7CE1BA-02B6-4AF1-B448-70AED5FE11ED}"/>
              </a:ext>
            </a:extLst>
          </p:cNvPr>
          <p:cNvSpPr/>
          <p:nvPr/>
        </p:nvSpPr>
        <p:spPr>
          <a:xfrm>
            <a:off x="1097280" y="1287084"/>
            <a:ext cx="10058400" cy="461665"/>
          </a:xfrm>
          <a:prstGeom prst="rect">
            <a:avLst/>
          </a:prstGeom>
        </p:spPr>
        <p:txBody>
          <a:bodyPr wrap="square">
            <a:spAutoFit/>
          </a:bodyPr>
          <a:lstStyle/>
          <a:p>
            <a:r>
              <a:rPr lang="zh-CN" altLang="en-US" sz="2400" dirty="0"/>
              <a:t>传统的模式识别模型使用人工提取的特征和相对简单的可训练分类器</a:t>
            </a:r>
            <a:r>
              <a:rPr lang="en-US" altLang="zh-CN" sz="2400" dirty="0"/>
              <a:t>.</a:t>
            </a:r>
          </a:p>
        </p:txBody>
      </p:sp>
      <p:grpSp>
        <p:nvGrpSpPr>
          <p:cNvPr id="9" name="组 21">
            <a:extLst>
              <a:ext uri="{FF2B5EF4-FFF2-40B4-BE49-F238E27FC236}">
                <a16:creationId xmlns:a16="http://schemas.microsoft.com/office/drawing/2014/main" id="{E546DD4D-8225-4D99-A684-1C89AF57097C}"/>
              </a:ext>
            </a:extLst>
          </p:cNvPr>
          <p:cNvGrpSpPr/>
          <p:nvPr/>
        </p:nvGrpSpPr>
        <p:grpSpPr>
          <a:xfrm>
            <a:off x="2333415" y="2290434"/>
            <a:ext cx="7055332" cy="1190668"/>
            <a:chOff x="760909" y="3156559"/>
            <a:chExt cx="7055332" cy="1190668"/>
          </a:xfrm>
        </p:grpSpPr>
        <p:pic>
          <p:nvPicPr>
            <p:cNvPr id="10" name="图片 9">
              <a:extLst>
                <a:ext uri="{FF2B5EF4-FFF2-40B4-BE49-F238E27FC236}">
                  <a16:creationId xmlns:a16="http://schemas.microsoft.com/office/drawing/2014/main" id="{A00FC650-53D7-42E9-92C4-8742EAF3AD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909" y="3156559"/>
              <a:ext cx="1787790" cy="1190668"/>
            </a:xfrm>
            <a:prstGeom prst="rect">
              <a:avLst/>
            </a:prstGeom>
          </p:spPr>
        </p:pic>
        <p:sp>
          <p:nvSpPr>
            <p:cNvPr id="11" name="圆角矩形 6">
              <a:extLst>
                <a:ext uri="{FF2B5EF4-FFF2-40B4-BE49-F238E27FC236}">
                  <a16:creationId xmlns:a16="http://schemas.microsoft.com/office/drawing/2014/main" id="{3DFD9A57-0299-45FB-964C-FDE19C459BD9}"/>
                </a:ext>
              </a:extLst>
            </p:cNvPr>
            <p:cNvSpPr/>
            <p:nvPr/>
          </p:nvSpPr>
          <p:spPr>
            <a:xfrm>
              <a:off x="2931092" y="3300956"/>
              <a:ext cx="1540700" cy="901874"/>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600" dirty="0"/>
                <a:t>人工提取的特征</a:t>
              </a:r>
              <a:endParaRPr lang="en-US" altLang="zh-CN" sz="1600" dirty="0"/>
            </a:p>
          </p:txBody>
        </p:sp>
        <p:cxnSp>
          <p:nvCxnSpPr>
            <p:cNvPr id="12" name="直线箭头连接符 8">
              <a:extLst>
                <a:ext uri="{FF2B5EF4-FFF2-40B4-BE49-F238E27FC236}">
                  <a16:creationId xmlns:a16="http://schemas.microsoft.com/office/drawing/2014/main" id="{CC8F9C5E-0B5B-4FF0-8EAB-F1769499E2CC}"/>
                </a:ext>
              </a:extLst>
            </p:cNvPr>
            <p:cNvCxnSpPr>
              <a:stCxn id="10" idx="3"/>
              <a:endCxn id="11" idx="1"/>
            </p:cNvCxnSpPr>
            <p:nvPr/>
          </p:nvCxnSpPr>
          <p:spPr>
            <a:xfrm>
              <a:off x="2548699" y="3751893"/>
              <a:ext cx="382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圆角矩形 9">
              <a:extLst>
                <a:ext uri="{FF2B5EF4-FFF2-40B4-BE49-F238E27FC236}">
                  <a16:creationId xmlns:a16="http://schemas.microsoft.com/office/drawing/2014/main" id="{5EC9A89D-A04C-4C30-BEA9-E798223678BD}"/>
                </a:ext>
              </a:extLst>
            </p:cNvPr>
            <p:cNvSpPr/>
            <p:nvPr/>
          </p:nvSpPr>
          <p:spPr>
            <a:xfrm>
              <a:off x="4854185" y="3300956"/>
              <a:ext cx="1540700" cy="901874"/>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dirty="0"/>
                <a:t>“</a:t>
              </a:r>
              <a:r>
                <a:rPr lang="zh-CN" altLang="en-US" dirty="0"/>
                <a:t>简单</a:t>
              </a:r>
              <a:r>
                <a:rPr lang="en-US" altLang="zh-CN" dirty="0"/>
                <a:t>” </a:t>
              </a:r>
              <a:r>
                <a:rPr lang="zh-CN" altLang="en-US" dirty="0"/>
                <a:t>可训练分类器</a:t>
              </a:r>
              <a:endParaRPr lang="en-US" altLang="zh-CN" dirty="0"/>
            </a:p>
          </p:txBody>
        </p:sp>
        <p:cxnSp>
          <p:nvCxnSpPr>
            <p:cNvPr id="14" name="直线箭头连接符 11">
              <a:extLst>
                <a:ext uri="{FF2B5EF4-FFF2-40B4-BE49-F238E27FC236}">
                  <a16:creationId xmlns:a16="http://schemas.microsoft.com/office/drawing/2014/main" id="{8B643B62-2B45-4CAE-BEFF-F0E043EC1301}"/>
                </a:ext>
              </a:extLst>
            </p:cNvPr>
            <p:cNvCxnSpPr>
              <a:stCxn id="11" idx="3"/>
              <a:endCxn id="13" idx="1"/>
            </p:cNvCxnSpPr>
            <p:nvPr/>
          </p:nvCxnSpPr>
          <p:spPr>
            <a:xfrm>
              <a:off x="4471792" y="3751893"/>
              <a:ext cx="382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15">
              <a:extLst>
                <a:ext uri="{FF2B5EF4-FFF2-40B4-BE49-F238E27FC236}">
                  <a16:creationId xmlns:a16="http://schemas.microsoft.com/office/drawing/2014/main" id="{46DE3E8C-5E02-4FEE-AB4B-78DF50C0E121}"/>
                </a:ext>
              </a:extLst>
            </p:cNvPr>
            <p:cNvSpPr/>
            <p:nvPr/>
          </p:nvSpPr>
          <p:spPr>
            <a:xfrm>
              <a:off x="6777278" y="3526424"/>
              <a:ext cx="1038963" cy="450937"/>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输出</a:t>
              </a:r>
              <a:endParaRPr lang="en-US" altLang="zh-CN" dirty="0"/>
            </a:p>
          </p:txBody>
        </p:sp>
        <p:cxnSp>
          <p:nvCxnSpPr>
            <p:cNvPr id="16" name="直线箭头连接符 20">
              <a:extLst>
                <a:ext uri="{FF2B5EF4-FFF2-40B4-BE49-F238E27FC236}">
                  <a16:creationId xmlns:a16="http://schemas.microsoft.com/office/drawing/2014/main" id="{F6A79809-3653-4D06-B722-BF5F0477C13D}"/>
                </a:ext>
              </a:extLst>
            </p:cNvPr>
            <p:cNvCxnSpPr>
              <a:stCxn id="13" idx="3"/>
              <a:endCxn id="15" idx="1"/>
            </p:cNvCxnSpPr>
            <p:nvPr/>
          </p:nvCxnSpPr>
          <p:spPr>
            <a:xfrm>
              <a:off x="6394885" y="3751893"/>
              <a:ext cx="382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946119AA-3EDA-4ADA-A3FD-906AED49B7C0}"/>
              </a:ext>
            </a:extLst>
          </p:cNvPr>
          <p:cNvSpPr/>
          <p:nvPr/>
        </p:nvSpPr>
        <p:spPr>
          <a:xfrm>
            <a:off x="1102421" y="3711006"/>
            <a:ext cx="10362747" cy="1015663"/>
          </a:xfrm>
          <a:prstGeom prst="rect">
            <a:avLst/>
          </a:prstGeom>
        </p:spPr>
        <p:txBody>
          <a:bodyPr wrap="square">
            <a:spAutoFit/>
          </a:bodyPr>
          <a:lstStyle/>
          <a:p>
            <a:r>
              <a:rPr lang="zh-CN" altLang="en-US" sz="2400" dirty="0"/>
              <a:t>这一方式有着下列局限性</a:t>
            </a:r>
            <a:r>
              <a:rPr lang="en-US" altLang="zh-CN" sz="2400" dirty="0"/>
              <a:t>: </a:t>
            </a:r>
          </a:p>
          <a:p>
            <a:pPr lvl="1"/>
            <a:r>
              <a:rPr lang="en-US" altLang="zh-CN" dirty="0"/>
              <a:t>- </a:t>
            </a:r>
            <a:r>
              <a:rPr lang="zh-CN" altLang="en-US" dirty="0"/>
              <a:t>人工提取特征费时费力</a:t>
            </a:r>
            <a:endParaRPr lang="en-US" altLang="zh-CN" dirty="0"/>
          </a:p>
          <a:p>
            <a:pPr lvl="1"/>
            <a:r>
              <a:rPr lang="en-US" altLang="zh-CN" dirty="0"/>
              <a:t>- </a:t>
            </a:r>
            <a:r>
              <a:rPr lang="zh-CN" altLang="en-US" dirty="0"/>
              <a:t>人工提取的特征通常高度针对特定问题，不是一种通用的解决方法</a:t>
            </a:r>
            <a:endParaRPr lang="en-US" altLang="zh-CN" dirty="0"/>
          </a:p>
        </p:txBody>
      </p:sp>
    </p:spTree>
    <p:extLst>
      <p:ext uri="{BB962C8B-B14F-4D97-AF65-F5344CB8AC3E}">
        <p14:creationId xmlns:p14="http://schemas.microsoft.com/office/powerpoint/2010/main" val="124019601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27428</TotalTime>
  <Words>8747</Words>
  <Application>Microsoft Office PowerPoint</Application>
  <PresentationFormat>宽屏</PresentationFormat>
  <Paragraphs>598</Paragraphs>
  <Slides>56</Slides>
  <Notes>29</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56</vt:i4>
      </vt:variant>
    </vt:vector>
  </HeadingPairs>
  <TitlesOfParts>
    <vt:vector size="74" baseType="lpstr">
      <vt:lpstr>-apple-system</vt:lpstr>
      <vt:lpstr>CMS</vt:lpstr>
      <vt:lpstr>MathJax_Math-italic</vt:lpstr>
      <vt:lpstr>新細明體</vt:lpstr>
      <vt:lpstr>等线</vt:lpstr>
      <vt:lpstr>華康儷細黑(P)</vt:lpstr>
      <vt:lpstr>宋体</vt:lpstr>
      <vt:lpstr>微软雅黑</vt:lpstr>
      <vt:lpstr>Arial</vt:lpstr>
      <vt:lpstr>Calibri</vt:lpstr>
      <vt:lpstr>Calibri Light</vt:lpstr>
      <vt:lpstr>Cambria Math</vt:lpstr>
      <vt:lpstr>Helvetica</vt:lpstr>
      <vt:lpstr>Times New Roman</vt:lpstr>
      <vt:lpstr>Wingdings</vt:lpstr>
      <vt:lpstr>Retrospect</vt:lpstr>
      <vt:lpstr>方程式</vt:lpstr>
      <vt:lpstr>Equation</vt:lpstr>
      <vt:lpstr>深度学习</vt:lpstr>
      <vt:lpstr>大纲</vt:lpstr>
      <vt:lpstr>简介</vt:lpstr>
      <vt:lpstr>简介</vt:lpstr>
      <vt:lpstr>深度学习时至今日</vt:lpstr>
      <vt:lpstr>为什么需要“更深”</vt:lpstr>
      <vt:lpstr>深度学习的定义 </vt:lpstr>
      <vt:lpstr>深度学习的定义 </vt:lpstr>
      <vt:lpstr>深度学习=学习多层次的特征</vt:lpstr>
      <vt:lpstr>深度学习=学习多层次的特征</vt:lpstr>
      <vt:lpstr>学习多层次的特征</vt:lpstr>
      <vt:lpstr>深度学习的历史</vt:lpstr>
      <vt:lpstr>深度学习的基础</vt:lpstr>
      <vt:lpstr>卷积神经网络CNN</vt:lpstr>
      <vt:lpstr>生物学背景</vt:lpstr>
      <vt:lpstr>卷积神经网络</vt:lpstr>
      <vt:lpstr>结构</vt:lpstr>
      <vt:lpstr>卷积层</vt:lpstr>
      <vt:lpstr>卷积层</vt:lpstr>
      <vt:lpstr>高层次特征</vt:lpstr>
      <vt:lpstr>High Level Perspective</vt:lpstr>
      <vt:lpstr>步长</vt:lpstr>
      <vt:lpstr>填充</vt:lpstr>
      <vt:lpstr>填充</vt:lpstr>
      <vt:lpstr>非线性单元</vt:lpstr>
      <vt:lpstr>ReLU</vt:lpstr>
      <vt:lpstr>池化</vt:lpstr>
      <vt:lpstr>池化</vt:lpstr>
      <vt:lpstr>传统神经网络vs 卷积神经网络</vt:lpstr>
      <vt:lpstr>全连接层</vt:lpstr>
      <vt:lpstr>Dropout层</vt:lpstr>
      <vt:lpstr>网络层中的网络</vt:lpstr>
      <vt:lpstr>选择超参数</vt:lpstr>
      <vt:lpstr>为什么我们需要RNN?</vt:lpstr>
      <vt:lpstr>什么是RNNs?</vt:lpstr>
      <vt:lpstr>什么是RNNs?</vt:lpstr>
      <vt:lpstr>什么是RNNs?</vt:lpstr>
      <vt:lpstr>RNN的例子</vt:lpstr>
      <vt:lpstr>RNN的训练</vt:lpstr>
      <vt:lpstr>长距离依赖</vt:lpstr>
      <vt:lpstr>长距离依赖</vt:lpstr>
      <vt:lpstr>长距离依赖</vt:lpstr>
      <vt:lpstr>长距离依赖</vt:lpstr>
      <vt:lpstr>梯度消失问题</vt:lpstr>
      <vt:lpstr>解决梯度消失问题</vt:lpstr>
      <vt:lpstr>LSTM</vt:lpstr>
      <vt:lpstr>LSTM 的核心思想</vt:lpstr>
      <vt:lpstr>门结构</vt:lpstr>
      <vt:lpstr>遗忘门</vt:lpstr>
      <vt:lpstr>Input Gate Layer</vt:lpstr>
      <vt:lpstr>输入门</vt:lpstr>
      <vt:lpstr>输出门</vt:lpstr>
      <vt:lpstr>LSTM的变种</vt:lpstr>
      <vt:lpstr>LSTM的变种</vt:lpstr>
      <vt:lpstr>LSTM的变种</vt:lpstr>
      <vt:lpstr>参考</vt:lpstr>
    </vt:vector>
  </TitlesOfParts>
  <Company>UW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IV</dc:title>
  <dc:creator>Wenbo Zhu</dc:creator>
  <cp:lastModifiedBy>LYJ</cp:lastModifiedBy>
  <cp:revision>674</cp:revision>
  <dcterms:created xsi:type="dcterms:W3CDTF">2016-12-05T18:51:00Z</dcterms:created>
  <dcterms:modified xsi:type="dcterms:W3CDTF">2021-02-18T13:19:23Z</dcterms:modified>
</cp:coreProperties>
</file>